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4"/>
  </p:sldMasterIdLst>
  <p:notesMasterIdLst>
    <p:notesMasterId r:id="rId31"/>
  </p:notesMasterIdLst>
  <p:sldIdLst>
    <p:sldId id="300" r:id="rId5"/>
    <p:sldId id="302" r:id="rId6"/>
    <p:sldId id="304" r:id="rId7"/>
    <p:sldId id="326" r:id="rId8"/>
    <p:sldId id="327" r:id="rId9"/>
    <p:sldId id="314" r:id="rId10"/>
    <p:sldId id="315" r:id="rId11"/>
    <p:sldId id="316" r:id="rId12"/>
    <p:sldId id="337" r:id="rId13"/>
    <p:sldId id="338" r:id="rId14"/>
    <p:sldId id="339" r:id="rId15"/>
    <p:sldId id="313" r:id="rId16"/>
    <p:sldId id="329" r:id="rId17"/>
    <p:sldId id="330" r:id="rId18"/>
    <p:sldId id="331" r:id="rId19"/>
    <p:sldId id="333" r:id="rId20"/>
    <p:sldId id="334" r:id="rId21"/>
    <p:sldId id="319" r:id="rId22"/>
    <p:sldId id="320" r:id="rId23"/>
    <p:sldId id="324" r:id="rId24"/>
    <p:sldId id="321" r:id="rId25"/>
    <p:sldId id="322" r:id="rId26"/>
    <p:sldId id="335" r:id="rId27"/>
    <p:sldId id="336" r:id="rId28"/>
    <p:sldId id="305" r:id="rId29"/>
    <p:sldId id="303" r:id="rId30"/>
  </p:sldIdLst>
  <p:sldSz cx="10691813" cy="7559675"/>
  <p:notesSz cx="6797675" cy="9926638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367">
          <p15:clr>
            <a:srgbClr val="A4A3A4"/>
          </p15:clr>
        </p15:guide>
        <p15:guide id="3" pos="3458" userDrawn="1">
          <p15:clr>
            <a:srgbClr val="A4A3A4"/>
          </p15:clr>
        </p15:guide>
        <p15:guide id="4" orient="horz" pos="2358" userDrawn="1">
          <p15:clr>
            <a:srgbClr val="A4A3A4"/>
          </p15:clr>
        </p15:guide>
        <p15:guide id="5" orient="horz" pos="1156" userDrawn="1">
          <p15:clr>
            <a:srgbClr val="A4A3A4"/>
          </p15:clr>
        </p15:guide>
        <p15:guide id="6" orient="horz" pos="455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FAADC"/>
    <a:srgbClr val="FBE5D6"/>
    <a:srgbClr val="FF3300"/>
    <a:srgbClr val="0B3665"/>
    <a:srgbClr val="6EACC8"/>
    <a:srgbClr val="FF9900"/>
    <a:srgbClr val="3399FF"/>
    <a:srgbClr val="2D6BDB"/>
    <a:srgbClr val="1E51AE"/>
    <a:srgbClr val="0F2A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186" autoAdjust="0"/>
    <p:restoredTop sz="96224" autoAdjust="0"/>
  </p:normalViewPr>
  <p:slideViewPr>
    <p:cSldViewPr snapToGrid="0" showGuides="1">
      <p:cViewPr varScale="1">
        <p:scale>
          <a:sx n="69" d="100"/>
          <a:sy n="69" d="100"/>
        </p:scale>
        <p:origin x="538" y="77"/>
      </p:cViewPr>
      <p:guideLst>
        <p:guide pos="3367"/>
        <p:guide pos="3458"/>
        <p:guide orient="horz" pos="2358"/>
        <p:guide orient="horz" pos="1156"/>
        <p:guide orient="horz" pos="4558"/>
      </p:guideLst>
    </p:cSldViewPr>
  </p:slideViewPr>
  <p:outlineViewPr>
    <p:cViewPr>
      <p:scale>
        <a:sx n="33" d="100"/>
        <a:sy n="33" d="100"/>
      </p:scale>
      <p:origin x="0" y="-1494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ableStyles" Target="tableStyles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48A9AF-572E-4872-BEC0-7C4F79FCE70F}" type="datetimeFigureOut">
              <a:rPr lang="ko-KR" altLang="en-US" smtClean="0"/>
              <a:t>2024-09-28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030288" y="1241425"/>
            <a:ext cx="4737100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24670A-C086-4EFE-B9A5-EA1DDAEA46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14978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24670A-C086-4EFE-B9A5-EA1DDAEA4646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07913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>
            <a:extLst>
              <a:ext uri="{FF2B5EF4-FFF2-40B4-BE49-F238E27FC236}">
                <a16:creationId xmlns:a16="http://schemas.microsoft.com/office/drawing/2014/main" id="{9EEDC471-ECF8-4522-9E4F-1C31EC078AD9}"/>
              </a:ext>
            </a:extLst>
          </p:cNvPr>
          <p:cNvGrpSpPr/>
          <p:nvPr userDrawn="1"/>
        </p:nvGrpSpPr>
        <p:grpSpPr>
          <a:xfrm>
            <a:off x="490658" y="504877"/>
            <a:ext cx="588180" cy="161973"/>
            <a:chOff x="472189" y="507495"/>
            <a:chExt cx="588180" cy="161973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4AB6494-0FDD-468E-B073-AAAB08A82B05}"/>
                </a:ext>
              </a:extLst>
            </p:cNvPr>
            <p:cNvSpPr txBox="1"/>
            <p:nvPr userDrawn="1"/>
          </p:nvSpPr>
          <p:spPr>
            <a:xfrm>
              <a:off x="472189" y="519232"/>
              <a:ext cx="411972" cy="1384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altLang="ko-KR" sz="900" dirty="0">
                  <a:ln>
                    <a:solidFill>
                      <a:srgbClr val="0F2548">
                        <a:alpha val="0"/>
                      </a:srgbClr>
                    </a:solidFill>
                  </a:ln>
                  <a:solidFill>
                    <a:srgbClr val="09152D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Chapter</a:t>
              </a:r>
              <a:endParaRPr lang="ko-KR" altLang="en-US" sz="900" dirty="0">
                <a:ln>
                  <a:solidFill>
                    <a:srgbClr val="0F2548">
                      <a:alpha val="0"/>
                    </a:srgbClr>
                  </a:solidFill>
                </a:ln>
                <a:solidFill>
                  <a:srgbClr val="09152D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A3B80822-D077-40E0-8BCF-0340B856C3DF}"/>
                </a:ext>
              </a:extLst>
            </p:cNvPr>
            <p:cNvSpPr/>
            <p:nvPr userDrawn="1"/>
          </p:nvSpPr>
          <p:spPr>
            <a:xfrm>
              <a:off x="898396" y="507495"/>
              <a:ext cx="161973" cy="161973"/>
            </a:xfrm>
            <a:prstGeom prst="ellipse">
              <a:avLst/>
            </a:prstGeom>
            <a:solidFill>
              <a:srgbClr val="0915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altLang="ko-KR" sz="1400" dirty="0">
                  <a:ln>
                    <a:solidFill>
                      <a:srgbClr val="0F2548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Ⅱ</a:t>
              </a:r>
              <a:endParaRPr lang="ko-KR" altLang="en-US" sz="1400" dirty="0">
                <a:ln>
                  <a:solidFill>
                    <a:srgbClr val="0F2548">
                      <a:alpha val="0"/>
                    </a:srgb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F9E00EF4-6344-DC57-1504-D936CB031C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794577" y="6955900"/>
            <a:ext cx="657523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74691A-8E59-481E-8278-C1EC6773A962}" type="slidenum">
              <a:rPr lang="ko-KR" altLang="en-US" smtClean="0">
                <a:latin typeface="맑은 고딕" panose="020B0503020000020004" pitchFamily="50" charset="-127"/>
              </a:rPr>
              <a:pPr/>
              <a:t>‹#›</a:t>
            </a:fld>
            <a:endParaRPr lang="ko-KR" altLang="en-US" dirty="0"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85862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14AB6494-0FDD-468E-B073-AAAB08A82B05}"/>
              </a:ext>
            </a:extLst>
          </p:cNvPr>
          <p:cNvSpPr txBox="1"/>
          <p:nvPr userDrawn="1"/>
        </p:nvSpPr>
        <p:spPr>
          <a:xfrm>
            <a:off x="503245" y="226684"/>
            <a:ext cx="596702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1400" b="1" dirty="0">
                <a:ln>
                  <a:solidFill>
                    <a:srgbClr val="0F2548">
                      <a:alpha val="0"/>
                    </a:srgbClr>
                  </a:solidFill>
                </a:ln>
                <a:solidFill>
                  <a:srgbClr val="09152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Project</a:t>
            </a:r>
            <a:endParaRPr lang="ko-KR" altLang="en-US" sz="1400" b="1" dirty="0">
              <a:ln>
                <a:solidFill>
                  <a:srgbClr val="0F2548">
                    <a:alpha val="0"/>
                  </a:srgbClr>
                </a:solidFill>
              </a:ln>
              <a:solidFill>
                <a:srgbClr val="09152D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67B442C0-9EF9-0DF5-EB95-9814FEAB71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794577" y="6955900"/>
            <a:ext cx="657523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74691A-8E59-481E-8278-C1EC6773A962}" type="slidenum">
              <a:rPr lang="ko-KR" altLang="en-US" smtClean="0">
                <a:latin typeface="맑은 고딕" panose="020B0503020000020004" pitchFamily="50" charset="-127"/>
              </a:rPr>
              <a:pPr/>
              <a:t>‹#›</a:t>
            </a:fld>
            <a:endParaRPr lang="ko-KR" altLang="en-US" dirty="0"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353249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바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03999FAE-1E1F-40A9-8E2E-1BC9088BD22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0691813" cy="7047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6537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0CD1F678-97E2-4545-B1CA-A8C5C9E1BF73}"/>
              </a:ext>
            </a:extLst>
          </p:cNvPr>
          <p:cNvSpPr/>
          <p:nvPr userDrawn="1"/>
        </p:nvSpPr>
        <p:spPr>
          <a:xfrm>
            <a:off x="0" y="1038225"/>
            <a:ext cx="10692000" cy="162207"/>
          </a:xfrm>
          <a:prstGeom prst="rect">
            <a:avLst/>
          </a:prstGeom>
          <a:solidFill>
            <a:srgbClr val="0915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9672DB6-D07F-46A4-A0CC-43AC7C97A5C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691813" cy="1167321"/>
          </a:xfrm>
          <a:prstGeom prst="rect">
            <a:avLst/>
          </a:prstGeom>
        </p:spPr>
      </p:pic>
      <p:sp>
        <p:nvSpPr>
          <p:cNvPr id="9" name="사각형: 둥근 위쪽 모서리 8">
            <a:extLst>
              <a:ext uri="{FF2B5EF4-FFF2-40B4-BE49-F238E27FC236}">
                <a16:creationId xmlns:a16="http://schemas.microsoft.com/office/drawing/2014/main" id="{EC054DA7-21D2-4C39-8817-9445E9BC3628}"/>
              </a:ext>
            </a:extLst>
          </p:cNvPr>
          <p:cNvSpPr/>
          <p:nvPr userDrawn="1"/>
        </p:nvSpPr>
        <p:spPr>
          <a:xfrm flipV="1">
            <a:off x="425099" y="-1"/>
            <a:ext cx="719300" cy="1277253"/>
          </a:xfrm>
          <a:prstGeom prst="round2SameRect">
            <a:avLst>
              <a:gd name="adj1" fmla="val 11370"/>
              <a:gd name="adj2" fmla="val 0"/>
            </a:avLst>
          </a:prstGeom>
          <a:gradFill>
            <a:gsLst>
              <a:gs pos="85000">
                <a:schemeClr val="bg1">
                  <a:lumMod val="85000"/>
                </a:schemeClr>
              </a:gs>
              <a:gs pos="56000">
                <a:schemeClr val="bg1"/>
              </a:gs>
              <a:gs pos="27000">
                <a:schemeClr val="bg1">
                  <a:lumMod val="9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</a:endParaRPr>
          </a:p>
        </p:txBody>
      </p:sp>
      <p:sp>
        <p:nvSpPr>
          <p:cNvPr id="10" name="이등변 삼각형 9">
            <a:extLst>
              <a:ext uri="{FF2B5EF4-FFF2-40B4-BE49-F238E27FC236}">
                <a16:creationId xmlns:a16="http://schemas.microsoft.com/office/drawing/2014/main" id="{3B9D2E36-18E8-44C7-AD56-CFFCDEF667B8}"/>
              </a:ext>
            </a:extLst>
          </p:cNvPr>
          <p:cNvSpPr/>
          <p:nvPr userDrawn="1"/>
        </p:nvSpPr>
        <p:spPr>
          <a:xfrm>
            <a:off x="292101" y="-2"/>
            <a:ext cx="130274" cy="1200434"/>
          </a:xfrm>
          <a:prstGeom prst="triangle">
            <a:avLst>
              <a:gd name="adj" fmla="val 100000"/>
            </a:avLst>
          </a:prstGeom>
          <a:solidFill>
            <a:srgbClr val="0915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dirty="0">
              <a:latin typeface="맑은 고딕" panose="020B0503020000020004" pitchFamily="50" charset="-127"/>
            </a:endParaRP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C1D9CFB1-9860-F11E-C39D-6838DA4C1C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794577" y="6955900"/>
            <a:ext cx="657523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74691A-8E59-481E-8278-C1EC6773A962}" type="slidenum">
              <a:rPr lang="ko-KR" altLang="en-US" smtClean="0">
                <a:latin typeface="맑은 고딕" panose="020B0503020000020004" pitchFamily="50" charset="-127"/>
              </a:rPr>
              <a:pPr/>
              <a:t>‹#›</a:t>
            </a:fld>
            <a:endParaRPr lang="ko-KR" altLang="en-US" dirty="0"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537365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86" r:id="rId2"/>
    <p:sldLayoutId id="2147483685" r:id="rId3"/>
  </p:sldLayoutIdLst>
  <p:hf sldNum="0" hdr="0" ftr="0" dt="0"/>
  <p:txStyles>
    <p:titleStyle>
      <a:lvl1pPr algn="l" defTabSz="1007943" rtl="0" eaLnBrk="1" latinLnBrk="1" hangingPunct="1">
        <a:lnSpc>
          <a:spcPct val="90000"/>
        </a:lnSpc>
        <a:spcBef>
          <a:spcPct val="0"/>
        </a:spcBef>
        <a:buNone/>
        <a:defRPr sz="485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1986" indent="-251986" algn="l" defTabSz="1007943" rtl="0" eaLnBrk="1" latinLnBrk="1" hangingPunct="1">
        <a:lnSpc>
          <a:spcPct val="90000"/>
        </a:lnSpc>
        <a:spcBef>
          <a:spcPts val="1102"/>
        </a:spcBef>
        <a:buFont typeface="Arial" panose="020B0604020202020204" pitchFamily="34" charset="0"/>
        <a:buChar char="•"/>
        <a:defRPr sz="3086" kern="1200">
          <a:solidFill>
            <a:schemeClr val="tx1"/>
          </a:solidFill>
          <a:latin typeface="+mn-lt"/>
          <a:ea typeface="+mn-ea"/>
          <a:cs typeface="+mn-cs"/>
        </a:defRPr>
      </a:lvl1pPr>
      <a:lvl2pPr marL="755957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646" kern="1200">
          <a:solidFill>
            <a:schemeClr val="tx1"/>
          </a:solidFill>
          <a:latin typeface="+mn-lt"/>
          <a:ea typeface="+mn-ea"/>
          <a:cs typeface="+mn-cs"/>
        </a:defRPr>
      </a:lvl2pPr>
      <a:lvl3pPr marL="1259929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3pPr>
      <a:lvl4pPr marL="1763900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267872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771844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275815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779787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283758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72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943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915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886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858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829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801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772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367" userDrawn="1">
          <p15:clr>
            <a:srgbClr val="F26B43"/>
          </p15:clr>
        </p15:guide>
        <p15:guide id="2" orient="horz" pos="2381" userDrawn="1">
          <p15:clr>
            <a:srgbClr val="F26B43"/>
          </p15:clr>
        </p15:guide>
        <p15:guide id="3" pos="3390" userDrawn="1">
          <p15:clr>
            <a:srgbClr val="F26B43"/>
          </p15:clr>
        </p15:guide>
        <p15:guide id="4" pos="3345" userDrawn="1">
          <p15:clr>
            <a:srgbClr val="F26B43"/>
          </p15:clr>
        </p15:guide>
        <p15:guide id="5" orient="horz" pos="748" userDrawn="1">
          <p15:clr>
            <a:srgbClr val="F26B43"/>
          </p15:clr>
        </p15:guide>
        <p15:guide id="6" pos="264" userDrawn="1">
          <p15:clr>
            <a:srgbClr val="F26B43"/>
          </p15:clr>
        </p15:guide>
        <p15:guide id="7" pos="6475" userDrawn="1">
          <p15:clr>
            <a:srgbClr val="F26B43"/>
          </p15:clr>
        </p15:guide>
        <p15:guide id="8" orient="horz" pos="441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F03E29A7-043A-4770-9206-C834946AE229}"/>
              </a:ext>
            </a:extLst>
          </p:cNvPr>
          <p:cNvSpPr txBox="1"/>
          <p:nvPr/>
        </p:nvSpPr>
        <p:spPr>
          <a:xfrm>
            <a:off x="2673784" y="1473236"/>
            <a:ext cx="534424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 ker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2024</a:t>
            </a:r>
            <a:r>
              <a:rPr lang="ko-KR" altLang="en-US" sz="2000" b="1" ker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ko-KR" altLang="en-US" sz="2000" b="1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지능화 파일럿 프로젝트</a:t>
            </a:r>
            <a:endParaRPr lang="ko-KR" altLang="en-US" sz="20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A0A1E17-25C5-42A0-A73F-9F651ADF7684}"/>
              </a:ext>
            </a:extLst>
          </p:cNvPr>
          <p:cNvSpPr txBox="1"/>
          <p:nvPr/>
        </p:nvSpPr>
        <p:spPr>
          <a:xfrm>
            <a:off x="3095075" y="1890342"/>
            <a:ext cx="450166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3200" b="1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계획서</a:t>
            </a:r>
            <a:endParaRPr lang="ko-KR" altLang="en-US" sz="32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A38F653-FE83-4AF6-AB26-497B8B62310D}"/>
              </a:ext>
            </a:extLst>
          </p:cNvPr>
          <p:cNvSpPr txBox="1"/>
          <p:nvPr/>
        </p:nvSpPr>
        <p:spPr>
          <a:xfrm>
            <a:off x="8122024" y="6099149"/>
            <a:ext cx="21665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2024. 09. 30.</a:t>
            </a:r>
            <a:endParaRPr lang="ko-KR" altLang="en-US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이등변 삼각형 25">
            <a:extLst>
              <a:ext uri="{FF2B5EF4-FFF2-40B4-BE49-F238E27FC236}">
                <a16:creationId xmlns:a16="http://schemas.microsoft.com/office/drawing/2014/main" id="{3E9BCD32-33D0-4FF9-936A-7B4B8403CF69}"/>
              </a:ext>
            </a:extLst>
          </p:cNvPr>
          <p:cNvSpPr/>
          <p:nvPr/>
        </p:nvSpPr>
        <p:spPr>
          <a:xfrm>
            <a:off x="2274001" y="2801460"/>
            <a:ext cx="79605" cy="116889"/>
          </a:xfrm>
          <a:prstGeom prst="triangle">
            <a:avLst>
              <a:gd name="adj" fmla="val 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양쪽 모서리가 둥근 사각형 166">
            <a:extLst>
              <a:ext uri="{FF2B5EF4-FFF2-40B4-BE49-F238E27FC236}">
                <a16:creationId xmlns:a16="http://schemas.microsoft.com/office/drawing/2014/main" id="{CB19F375-95FD-4D04-AD0D-AD922147E1FA}"/>
              </a:ext>
            </a:extLst>
          </p:cNvPr>
          <p:cNvSpPr/>
          <p:nvPr/>
        </p:nvSpPr>
        <p:spPr>
          <a:xfrm rot="5400000">
            <a:off x="4443398" y="-698394"/>
            <a:ext cx="1725414" cy="8312766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tx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n>
                <a:solidFill>
                  <a:srgbClr val="0F2548">
                    <a:alpha val="0"/>
                  </a:srgb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7E76D2E2-CB53-4D23-BBB0-8CC55C1D3C7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1149720" y="3955286"/>
            <a:ext cx="8312763" cy="676775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640C67C9-A130-44A8-8C77-994FB81CA46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149720" y="2480847"/>
            <a:ext cx="8312763" cy="241342"/>
          </a:xfrm>
          <a:prstGeom prst="rect">
            <a:avLst/>
          </a:prstGeom>
        </p:spPr>
      </p:pic>
      <p:grpSp>
        <p:nvGrpSpPr>
          <p:cNvPr id="32" name="그룹 31">
            <a:extLst>
              <a:ext uri="{FF2B5EF4-FFF2-40B4-BE49-F238E27FC236}">
                <a16:creationId xmlns:a16="http://schemas.microsoft.com/office/drawing/2014/main" id="{140BC86A-5C3C-476B-BA40-08AC7D28AF09}"/>
              </a:ext>
            </a:extLst>
          </p:cNvPr>
          <p:cNvGrpSpPr/>
          <p:nvPr/>
        </p:nvGrpSpPr>
        <p:grpSpPr>
          <a:xfrm>
            <a:off x="1290540" y="2371171"/>
            <a:ext cx="1383244" cy="439183"/>
            <a:chOff x="6444157" y="729993"/>
            <a:chExt cx="925048" cy="439183"/>
          </a:xfrm>
        </p:grpSpPr>
        <p:sp>
          <p:nvSpPr>
            <p:cNvPr id="38" name="양쪽 모서리가 둥근 사각형 25">
              <a:extLst>
                <a:ext uri="{FF2B5EF4-FFF2-40B4-BE49-F238E27FC236}">
                  <a16:creationId xmlns:a16="http://schemas.microsoft.com/office/drawing/2014/main" id="{341DE67F-B36A-4233-A4A4-D1881F123AC9}"/>
                </a:ext>
              </a:extLst>
            </p:cNvPr>
            <p:cNvSpPr/>
            <p:nvPr/>
          </p:nvSpPr>
          <p:spPr>
            <a:xfrm rot="10800000">
              <a:off x="6444157" y="729994"/>
              <a:ext cx="925047" cy="439182"/>
            </a:xfrm>
            <a:prstGeom prst="round2SameRect">
              <a:avLst/>
            </a:prstGeom>
            <a:gradFill>
              <a:gsLst>
                <a:gs pos="4667">
                  <a:srgbClr val="FFAA01"/>
                </a:gs>
                <a:gs pos="16000">
                  <a:srgbClr val="FFDA3F"/>
                </a:gs>
                <a:gs pos="77000">
                  <a:srgbClr val="FFDA3F"/>
                </a:gs>
                <a:gs pos="88000">
                  <a:srgbClr val="EA7B00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Freeform 5">
              <a:extLst>
                <a:ext uri="{FF2B5EF4-FFF2-40B4-BE49-F238E27FC236}">
                  <a16:creationId xmlns:a16="http://schemas.microsoft.com/office/drawing/2014/main" id="{5AA211B8-BB8E-4436-833C-9AE1C5B60A25}"/>
                </a:ext>
              </a:extLst>
            </p:cNvPr>
            <p:cNvSpPr/>
            <p:nvPr/>
          </p:nvSpPr>
          <p:spPr bwMode="auto">
            <a:xfrm rot="5400000">
              <a:off x="6722553" y="451597"/>
              <a:ext cx="341583" cy="898375"/>
            </a:xfrm>
            <a:custGeom>
              <a:avLst/>
              <a:gdLst>
                <a:gd name="T0" fmla="*/ 0 w 1032"/>
                <a:gd name="T1" fmla="*/ 0 h 508"/>
                <a:gd name="T2" fmla="*/ 0 w 1032"/>
                <a:gd name="T3" fmla="*/ 508 h 508"/>
                <a:gd name="T4" fmla="*/ 1032 w 1032"/>
                <a:gd name="T5" fmla="*/ 508 h 508"/>
                <a:gd name="T6" fmla="*/ 0 w 1032"/>
                <a:gd name="T7" fmla="*/ 0 h 5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2" h="508">
                  <a:moveTo>
                    <a:pt x="0" y="0"/>
                  </a:moveTo>
                  <a:cubicBezTo>
                    <a:pt x="0" y="508"/>
                    <a:pt x="0" y="508"/>
                    <a:pt x="0" y="508"/>
                  </a:cubicBezTo>
                  <a:cubicBezTo>
                    <a:pt x="1032" y="508"/>
                    <a:pt x="1032" y="508"/>
                    <a:pt x="1032" y="508"/>
                  </a:cubicBezTo>
                  <a:cubicBezTo>
                    <a:pt x="1032" y="508"/>
                    <a:pt x="120" y="488"/>
                    <a:pt x="0" y="0"/>
                  </a:cubicBezTo>
                  <a:close/>
                </a:path>
              </a:pathLst>
            </a:custGeom>
            <a:solidFill>
              <a:srgbClr val="FFFF00">
                <a:alpha val="4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40" name="Freeform 5">
              <a:extLst>
                <a:ext uri="{FF2B5EF4-FFF2-40B4-BE49-F238E27FC236}">
                  <a16:creationId xmlns:a16="http://schemas.microsoft.com/office/drawing/2014/main" id="{9D4F9E50-BB14-4F54-B0FE-6DE66CA119C6}"/>
                </a:ext>
              </a:extLst>
            </p:cNvPr>
            <p:cNvSpPr/>
            <p:nvPr/>
          </p:nvSpPr>
          <p:spPr bwMode="auto">
            <a:xfrm rot="16200000" flipH="1">
              <a:off x="6726455" y="447695"/>
              <a:ext cx="360451" cy="925048"/>
            </a:xfrm>
            <a:custGeom>
              <a:avLst/>
              <a:gdLst>
                <a:gd name="T0" fmla="*/ 0 w 1032"/>
                <a:gd name="T1" fmla="*/ 0 h 508"/>
                <a:gd name="T2" fmla="*/ 0 w 1032"/>
                <a:gd name="T3" fmla="*/ 508 h 508"/>
                <a:gd name="T4" fmla="*/ 1032 w 1032"/>
                <a:gd name="T5" fmla="*/ 508 h 508"/>
                <a:gd name="T6" fmla="*/ 0 w 1032"/>
                <a:gd name="T7" fmla="*/ 0 h 5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2" h="508">
                  <a:moveTo>
                    <a:pt x="0" y="0"/>
                  </a:moveTo>
                  <a:cubicBezTo>
                    <a:pt x="0" y="508"/>
                    <a:pt x="0" y="508"/>
                    <a:pt x="0" y="508"/>
                  </a:cubicBezTo>
                  <a:cubicBezTo>
                    <a:pt x="1032" y="508"/>
                    <a:pt x="1032" y="508"/>
                    <a:pt x="1032" y="508"/>
                  </a:cubicBezTo>
                  <a:cubicBezTo>
                    <a:pt x="1032" y="508"/>
                    <a:pt x="120" y="488"/>
                    <a:pt x="0" y="0"/>
                  </a:cubicBezTo>
                  <a:close/>
                </a:path>
              </a:pathLst>
            </a:custGeom>
            <a:solidFill>
              <a:srgbClr val="EA7B00">
                <a:alpha val="2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2C1FA953-F013-4F4C-92F9-6FEA3FBC8A46}"/>
              </a:ext>
            </a:extLst>
          </p:cNvPr>
          <p:cNvSpPr txBox="1"/>
          <p:nvPr/>
        </p:nvSpPr>
        <p:spPr>
          <a:xfrm>
            <a:off x="1544373" y="2447668"/>
            <a:ext cx="76623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306" kern="1200">
                <a:solidFill>
                  <a:srgbClr val="292929"/>
                </a:solidFill>
                <a:latin typeface="Rix모던고딕 EB" pitchFamily="18" charset="-127"/>
                <a:ea typeface="굴림" charset="-127"/>
                <a:cs typeface="+mn-cs"/>
              </a:defRPr>
            </a:lvl1pPr>
            <a:lvl2pPr marL="494297" indent="3457" algn="l" rtl="0" fontAlgn="base" latinLnBrk="1">
              <a:spcBef>
                <a:spcPct val="0"/>
              </a:spcBef>
              <a:spcAft>
                <a:spcPct val="0"/>
              </a:spcAft>
              <a:defRPr kumimoji="1" sz="1306" kern="1200">
                <a:solidFill>
                  <a:srgbClr val="292929"/>
                </a:solidFill>
                <a:latin typeface="Rix모던고딕 EB" pitchFamily="18" charset="-127"/>
                <a:ea typeface="굴림" charset="-127"/>
                <a:cs typeface="+mn-cs"/>
              </a:defRPr>
            </a:lvl2pPr>
            <a:lvl3pPr marL="990323" indent="5185" algn="l" rtl="0" fontAlgn="base" latinLnBrk="1">
              <a:spcBef>
                <a:spcPct val="0"/>
              </a:spcBef>
              <a:spcAft>
                <a:spcPct val="0"/>
              </a:spcAft>
              <a:defRPr kumimoji="1" sz="1306" kern="1200">
                <a:solidFill>
                  <a:srgbClr val="292929"/>
                </a:solidFill>
                <a:latin typeface="Rix모던고딕 EB" pitchFamily="18" charset="-127"/>
                <a:ea typeface="굴림" charset="-127"/>
                <a:cs typeface="+mn-cs"/>
              </a:defRPr>
            </a:lvl3pPr>
            <a:lvl4pPr marL="1486348" indent="6913" algn="l" rtl="0" fontAlgn="base" latinLnBrk="1">
              <a:spcBef>
                <a:spcPct val="0"/>
              </a:spcBef>
              <a:spcAft>
                <a:spcPct val="0"/>
              </a:spcAft>
              <a:defRPr kumimoji="1" sz="1306" kern="1200">
                <a:solidFill>
                  <a:srgbClr val="292929"/>
                </a:solidFill>
                <a:latin typeface="Rix모던고딕 EB" pitchFamily="18" charset="-127"/>
                <a:ea typeface="굴림" charset="-127"/>
                <a:cs typeface="+mn-cs"/>
              </a:defRPr>
            </a:lvl4pPr>
            <a:lvl5pPr marL="1980645" indent="10370" algn="l" rtl="0" fontAlgn="base" latinLnBrk="1">
              <a:spcBef>
                <a:spcPct val="0"/>
              </a:spcBef>
              <a:spcAft>
                <a:spcPct val="0"/>
              </a:spcAft>
              <a:defRPr kumimoji="1" sz="1306" kern="1200">
                <a:solidFill>
                  <a:srgbClr val="292929"/>
                </a:solidFill>
                <a:latin typeface="Rix모던고딕 EB" pitchFamily="18" charset="-127"/>
                <a:ea typeface="굴림" charset="-127"/>
                <a:cs typeface="+mn-cs"/>
              </a:defRPr>
            </a:lvl5pPr>
            <a:lvl6pPr marL="2488768" algn="l" defTabSz="995507" rtl="0" eaLnBrk="1" latinLnBrk="1" hangingPunct="1">
              <a:defRPr kumimoji="1" sz="1306" kern="1200">
                <a:solidFill>
                  <a:srgbClr val="292929"/>
                </a:solidFill>
                <a:latin typeface="Rix모던고딕 EB" pitchFamily="18" charset="-127"/>
                <a:ea typeface="굴림" charset="-127"/>
                <a:cs typeface="+mn-cs"/>
              </a:defRPr>
            </a:lvl6pPr>
            <a:lvl7pPr marL="2986522" algn="l" defTabSz="995507" rtl="0" eaLnBrk="1" latinLnBrk="1" hangingPunct="1">
              <a:defRPr kumimoji="1" sz="1306" kern="1200">
                <a:solidFill>
                  <a:srgbClr val="292929"/>
                </a:solidFill>
                <a:latin typeface="Rix모던고딕 EB" pitchFamily="18" charset="-127"/>
                <a:ea typeface="굴림" charset="-127"/>
                <a:cs typeface="+mn-cs"/>
              </a:defRPr>
            </a:lvl7pPr>
            <a:lvl8pPr marL="3484275" algn="l" defTabSz="995507" rtl="0" eaLnBrk="1" latinLnBrk="1" hangingPunct="1">
              <a:defRPr kumimoji="1" sz="1306" kern="1200">
                <a:solidFill>
                  <a:srgbClr val="292929"/>
                </a:solidFill>
                <a:latin typeface="Rix모던고딕 EB" pitchFamily="18" charset="-127"/>
                <a:ea typeface="굴림" charset="-127"/>
                <a:cs typeface="+mn-cs"/>
              </a:defRPr>
            </a:lvl8pPr>
            <a:lvl9pPr marL="3982029" algn="l" defTabSz="995507" rtl="0" eaLnBrk="1" latinLnBrk="1" hangingPunct="1">
              <a:defRPr kumimoji="1" sz="1306" kern="1200">
                <a:solidFill>
                  <a:srgbClr val="292929"/>
                </a:solidFill>
                <a:latin typeface="Rix모던고딕 EB" pitchFamily="18" charset="-127"/>
                <a:ea typeface="굴림" charset="-127"/>
                <a:cs typeface="+mn-cs"/>
              </a:defRPr>
            </a:lvl9pPr>
          </a:lstStyle>
          <a:p>
            <a:pPr>
              <a:defRPr/>
            </a:pPr>
            <a:r>
              <a:rPr lang="en-US" altLang="ko-KR" sz="1800" b="1" i="1" dirty="0">
                <a:ln w="1270">
                  <a:noFill/>
                </a:ln>
                <a:gradFill>
                  <a:gsLst>
                    <a:gs pos="6667">
                      <a:schemeClr val="tx1"/>
                    </a:gs>
                    <a:gs pos="36000">
                      <a:schemeClr val="tx1"/>
                    </a:gs>
                  </a:gsLst>
                  <a:lin ang="54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Project</a:t>
            </a:r>
            <a:endParaRPr lang="ko-KR" altLang="en-US" sz="1800" b="1" i="1" dirty="0">
              <a:ln w="1270">
                <a:noFill/>
              </a:ln>
              <a:gradFill>
                <a:gsLst>
                  <a:gs pos="6667">
                    <a:schemeClr val="tx1"/>
                  </a:gs>
                  <a:gs pos="36000">
                    <a:schemeClr val="tx1"/>
                  </a:gs>
                </a:gsLst>
                <a:lin ang="5400000" scaled="1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TextBox 36">
            <a:extLst>
              <a:ext uri="{FF2B5EF4-FFF2-40B4-BE49-F238E27FC236}">
                <a16:creationId xmlns:a16="http://schemas.microsoft.com/office/drawing/2014/main" id="{CCC54D7F-EFDB-4C0E-87FA-3978BED1A81E}"/>
              </a:ext>
            </a:extLst>
          </p:cNvPr>
          <p:cNvSpPr txBox="1"/>
          <p:nvPr/>
        </p:nvSpPr>
        <p:spPr>
          <a:xfrm>
            <a:off x="1414585" y="2814342"/>
            <a:ext cx="7862641" cy="1292662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306" kern="1200">
                <a:solidFill>
                  <a:srgbClr val="292929"/>
                </a:solidFill>
                <a:latin typeface="Rix모던고딕 EB" pitchFamily="18" charset="-127"/>
                <a:ea typeface="굴림" charset="-127"/>
                <a:cs typeface="+mn-cs"/>
              </a:defRPr>
            </a:lvl1pPr>
            <a:lvl2pPr marL="494297" indent="3457" algn="l" rtl="0" fontAlgn="base" latinLnBrk="1">
              <a:spcBef>
                <a:spcPct val="0"/>
              </a:spcBef>
              <a:spcAft>
                <a:spcPct val="0"/>
              </a:spcAft>
              <a:defRPr kumimoji="1" sz="1306" kern="1200">
                <a:solidFill>
                  <a:srgbClr val="292929"/>
                </a:solidFill>
                <a:latin typeface="Rix모던고딕 EB" pitchFamily="18" charset="-127"/>
                <a:ea typeface="굴림" charset="-127"/>
                <a:cs typeface="+mn-cs"/>
              </a:defRPr>
            </a:lvl2pPr>
            <a:lvl3pPr marL="990323" indent="5185" algn="l" rtl="0" fontAlgn="base" latinLnBrk="1">
              <a:spcBef>
                <a:spcPct val="0"/>
              </a:spcBef>
              <a:spcAft>
                <a:spcPct val="0"/>
              </a:spcAft>
              <a:defRPr kumimoji="1" sz="1306" kern="1200">
                <a:solidFill>
                  <a:srgbClr val="292929"/>
                </a:solidFill>
                <a:latin typeface="Rix모던고딕 EB" pitchFamily="18" charset="-127"/>
                <a:ea typeface="굴림" charset="-127"/>
                <a:cs typeface="+mn-cs"/>
              </a:defRPr>
            </a:lvl3pPr>
            <a:lvl4pPr marL="1486348" indent="6913" algn="l" rtl="0" fontAlgn="base" latinLnBrk="1">
              <a:spcBef>
                <a:spcPct val="0"/>
              </a:spcBef>
              <a:spcAft>
                <a:spcPct val="0"/>
              </a:spcAft>
              <a:defRPr kumimoji="1" sz="1306" kern="1200">
                <a:solidFill>
                  <a:srgbClr val="292929"/>
                </a:solidFill>
                <a:latin typeface="Rix모던고딕 EB" pitchFamily="18" charset="-127"/>
                <a:ea typeface="굴림" charset="-127"/>
                <a:cs typeface="+mn-cs"/>
              </a:defRPr>
            </a:lvl4pPr>
            <a:lvl5pPr marL="1980645" indent="10370" algn="l" rtl="0" fontAlgn="base" latinLnBrk="1">
              <a:spcBef>
                <a:spcPct val="0"/>
              </a:spcBef>
              <a:spcAft>
                <a:spcPct val="0"/>
              </a:spcAft>
              <a:defRPr kumimoji="1" sz="1306" kern="1200">
                <a:solidFill>
                  <a:srgbClr val="292929"/>
                </a:solidFill>
                <a:latin typeface="Rix모던고딕 EB" pitchFamily="18" charset="-127"/>
                <a:ea typeface="굴림" charset="-127"/>
                <a:cs typeface="+mn-cs"/>
              </a:defRPr>
            </a:lvl5pPr>
            <a:lvl6pPr marL="2488768" algn="l" defTabSz="995507" rtl="0" eaLnBrk="1" latinLnBrk="1" hangingPunct="1">
              <a:defRPr kumimoji="1" sz="1306" kern="1200">
                <a:solidFill>
                  <a:srgbClr val="292929"/>
                </a:solidFill>
                <a:latin typeface="Rix모던고딕 EB" pitchFamily="18" charset="-127"/>
                <a:ea typeface="굴림" charset="-127"/>
                <a:cs typeface="+mn-cs"/>
              </a:defRPr>
            </a:lvl6pPr>
            <a:lvl7pPr marL="2986522" algn="l" defTabSz="995507" rtl="0" eaLnBrk="1" latinLnBrk="1" hangingPunct="1">
              <a:defRPr kumimoji="1" sz="1306" kern="1200">
                <a:solidFill>
                  <a:srgbClr val="292929"/>
                </a:solidFill>
                <a:latin typeface="Rix모던고딕 EB" pitchFamily="18" charset="-127"/>
                <a:ea typeface="굴림" charset="-127"/>
                <a:cs typeface="+mn-cs"/>
              </a:defRPr>
            </a:lvl7pPr>
            <a:lvl8pPr marL="3484275" algn="l" defTabSz="995507" rtl="0" eaLnBrk="1" latinLnBrk="1" hangingPunct="1">
              <a:defRPr kumimoji="1" sz="1306" kern="1200">
                <a:solidFill>
                  <a:srgbClr val="292929"/>
                </a:solidFill>
                <a:latin typeface="Rix모던고딕 EB" pitchFamily="18" charset="-127"/>
                <a:ea typeface="굴림" charset="-127"/>
                <a:cs typeface="+mn-cs"/>
              </a:defRPr>
            </a:lvl8pPr>
            <a:lvl9pPr marL="3982029" algn="l" defTabSz="995507" rtl="0" eaLnBrk="1" latinLnBrk="1" hangingPunct="1">
              <a:defRPr kumimoji="1" sz="1306" kern="1200">
                <a:solidFill>
                  <a:srgbClr val="292929"/>
                </a:solidFill>
                <a:latin typeface="Rix모던고딕 EB" pitchFamily="18" charset="-127"/>
                <a:ea typeface="굴림" charset="-127"/>
                <a:cs typeface="+mn-cs"/>
              </a:defRPr>
            </a:lvl9pPr>
          </a:lstStyle>
          <a:p>
            <a:pPr algn="ctr">
              <a:defRPr/>
            </a:pPr>
            <a:r>
              <a:rPr lang="ko-KR" altLang="en-US" sz="2400" b="1" dirty="0">
                <a:ln w="1270">
                  <a:noFill/>
                </a:ln>
                <a:gradFill>
                  <a:gsLst>
                    <a:gs pos="95413">
                      <a:schemeClr val="bg1"/>
                    </a:gs>
                    <a:gs pos="86239">
                      <a:schemeClr val="bg1"/>
                    </a:gs>
                  </a:gsLst>
                  <a:lin ang="54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라인스캔 카메라 이미지를 활용한</a:t>
            </a:r>
            <a:endParaRPr lang="en-US" altLang="ko-KR" sz="2400" b="1" dirty="0">
              <a:ln w="1270">
                <a:noFill/>
              </a:ln>
              <a:gradFill>
                <a:gsLst>
                  <a:gs pos="95413">
                    <a:schemeClr val="bg1"/>
                  </a:gs>
                  <a:gs pos="86239">
                    <a:schemeClr val="bg1"/>
                  </a:gs>
                </a:gsLst>
                <a:lin ang="5400000" scaled="1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>
              <a:defRPr/>
            </a:pPr>
            <a:r>
              <a:rPr lang="en-US" altLang="ko-KR" sz="2400" b="1" dirty="0">
                <a:ln w="1270">
                  <a:noFill/>
                </a:ln>
                <a:gradFill>
                  <a:gsLst>
                    <a:gs pos="95413">
                      <a:schemeClr val="bg1"/>
                    </a:gs>
                    <a:gs pos="86239">
                      <a:schemeClr val="bg1"/>
                    </a:gs>
                  </a:gsLst>
                  <a:lin ang="54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Auto-Encoder</a:t>
            </a:r>
            <a:r>
              <a:rPr lang="ko-KR" altLang="en-US" sz="2400" b="1" dirty="0">
                <a:ln w="1270">
                  <a:noFill/>
                </a:ln>
                <a:gradFill>
                  <a:gsLst>
                    <a:gs pos="95413">
                      <a:schemeClr val="bg1"/>
                    </a:gs>
                    <a:gs pos="86239">
                      <a:schemeClr val="bg1"/>
                    </a:gs>
                  </a:gsLst>
                  <a:lin ang="54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 기반 </a:t>
            </a:r>
            <a:r>
              <a:rPr lang="en-US" altLang="ko-KR" sz="2400" b="1" dirty="0">
                <a:ln w="1270">
                  <a:noFill/>
                </a:ln>
                <a:gradFill>
                  <a:gsLst>
                    <a:gs pos="95413">
                      <a:schemeClr val="bg1"/>
                    </a:gs>
                    <a:gs pos="86239">
                      <a:schemeClr val="bg1"/>
                    </a:gs>
                  </a:gsLst>
                  <a:lin ang="54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PCB </a:t>
            </a:r>
            <a:r>
              <a:rPr lang="ko-KR" altLang="en-US" sz="2400" b="1" dirty="0">
                <a:ln w="1270">
                  <a:noFill/>
                </a:ln>
                <a:gradFill>
                  <a:gsLst>
                    <a:gs pos="95413">
                      <a:schemeClr val="bg1"/>
                    </a:gs>
                    <a:gs pos="86239">
                      <a:schemeClr val="bg1"/>
                    </a:gs>
                  </a:gsLst>
                  <a:lin ang="54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불량 검출</a:t>
            </a:r>
            <a:endParaRPr lang="en-US" altLang="ko-KR" sz="2400" b="1" dirty="0">
              <a:ln w="1270">
                <a:noFill/>
              </a:ln>
              <a:gradFill>
                <a:gsLst>
                  <a:gs pos="95413">
                    <a:schemeClr val="bg1"/>
                  </a:gs>
                  <a:gs pos="86239">
                    <a:schemeClr val="bg1"/>
                  </a:gs>
                </a:gsLst>
                <a:lin ang="5400000" scaled="1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>
              <a:defRPr/>
            </a:pPr>
            <a:r>
              <a:rPr lang="en-US" altLang="ko-KR" sz="1800" b="1" dirty="0">
                <a:ln w="1270">
                  <a:noFill/>
                </a:ln>
                <a:gradFill>
                  <a:gsLst>
                    <a:gs pos="95413">
                      <a:schemeClr val="bg1"/>
                    </a:gs>
                    <a:gs pos="86239">
                      <a:schemeClr val="bg1"/>
                    </a:gs>
                  </a:gsLst>
                  <a:lin ang="54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Auto-Encoder-based PCB Defect Detection </a:t>
            </a:r>
          </a:p>
          <a:p>
            <a:pPr algn="ctr">
              <a:defRPr/>
            </a:pPr>
            <a:r>
              <a:rPr lang="en-US" altLang="ko-KR" sz="1800" b="1" dirty="0">
                <a:ln w="1270">
                  <a:noFill/>
                </a:ln>
                <a:gradFill>
                  <a:gsLst>
                    <a:gs pos="95413">
                      <a:schemeClr val="bg1"/>
                    </a:gs>
                    <a:gs pos="86239">
                      <a:schemeClr val="bg1"/>
                    </a:gs>
                  </a:gsLst>
                  <a:lin ang="54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Using Line Scan Camera Images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C53DB33-8CCC-460B-A4D1-60BA90466F61}"/>
              </a:ext>
            </a:extLst>
          </p:cNvPr>
          <p:cNvSpPr txBox="1"/>
          <p:nvPr/>
        </p:nvSpPr>
        <p:spPr>
          <a:xfrm>
            <a:off x="6079614" y="5680237"/>
            <a:ext cx="42089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kern="0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김연지</a:t>
            </a:r>
            <a:r>
              <a:rPr lang="en-US" altLang="ko-KR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(2023254018)</a:t>
            </a:r>
            <a:endParaRPr lang="ko-KR" altLang="en-US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B2516F6-F930-28B7-9ECC-1CA39CF7A2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958" y="7089688"/>
            <a:ext cx="2840755" cy="422219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318A43DC-D1ED-DBB1-CDBF-1E8F749A59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8114" y="7103759"/>
            <a:ext cx="2022741" cy="422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9285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A596C79-63D0-4BF5-B7CC-D11C632D6AD3}"/>
              </a:ext>
            </a:extLst>
          </p:cNvPr>
          <p:cNvSpPr txBox="1"/>
          <p:nvPr/>
        </p:nvSpPr>
        <p:spPr>
          <a:xfrm>
            <a:off x="1304365" y="599583"/>
            <a:ext cx="79702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관련 연구 </a:t>
            </a:r>
            <a:r>
              <a:rPr lang="en-US" altLang="ko-KR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(or </a:t>
            </a:r>
            <a:r>
              <a:rPr lang="ko-KR" altLang="en-US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기술</a:t>
            </a:r>
            <a:r>
              <a:rPr lang="en-US" altLang="ko-KR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2000" i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345671DF-143B-F4D6-3223-4C854E1A0A9F}"/>
              </a:ext>
            </a:extLst>
          </p:cNvPr>
          <p:cNvGrpSpPr/>
          <p:nvPr/>
        </p:nvGrpSpPr>
        <p:grpSpPr>
          <a:xfrm>
            <a:off x="430306" y="1408458"/>
            <a:ext cx="6327333" cy="381458"/>
            <a:chOff x="430306" y="1408458"/>
            <a:chExt cx="6327333" cy="381458"/>
          </a:xfrm>
        </p:grpSpPr>
        <p:sp>
          <p:nvSpPr>
            <p:cNvPr id="23" name="TextBox 36">
              <a:extLst>
                <a:ext uri="{FF2B5EF4-FFF2-40B4-BE49-F238E27FC236}">
                  <a16:creationId xmlns:a16="http://schemas.microsoft.com/office/drawing/2014/main" id="{97A7401D-6332-B4F2-FDC7-FC8617BA6C64}"/>
                </a:ext>
              </a:extLst>
            </p:cNvPr>
            <p:cNvSpPr txBox="1"/>
            <p:nvPr/>
          </p:nvSpPr>
          <p:spPr>
            <a:xfrm>
              <a:off x="1304365" y="1443791"/>
              <a:ext cx="5453274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1pPr>
              <a:lvl2pPr marL="494297" indent="3457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2pPr>
              <a:lvl3pPr marL="990323" indent="5185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3pPr>
              <a:lvl4pPr marL="1486348" indent="6913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4pPr>
              <a:lvl5pPr marL="1980645" indent="1037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5pPr>
              <a:lvl6pPr marL="2488768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6pPr>
              <a:lvl7pPr marL="2986522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7pPr>
              <a:lvl8pPr marL="3484275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8pPr>
              <a:lvl9pPr marL="3982029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Auto Encoder</a:t>
              </a: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를 활용한 불량 검출에 대한 연구</a:t>
              </a: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09EC2972-71B9-D11E-A7D9-7DE1691A4560}"/>
                </a:ext>
              </a:extLst>
            </p:cNvPr>
            <p:cNvGrpSpPr/>
            <p:nvPr/>
          </p:nvGrpSpPr>
          <p:grpSpPr>
            <a:xfrm>
              <a:off x="430306" y="1408458"/>
              <a:ext cx="729983" cy="381458"/>
              <a:chOff x="6228680" y="6884181"/>
              <a:chExt cx="667988" cy="249385"/>
            </a:xfrm>
          </p:grpSpPr>
          <p:sp>
            <p:nvSpPr>
              <p:cNvPr id="25" name="사각형: 둥근 위쪽 모서리 24">
                <a:extLst>
                  <a:ext uri="{FF2B5EF4-FFF2-40B4-BE49-F238E27FC236}">
                    <a16:creationId xmlns:a16="http://schemas.microsoft.com/office/drawing/2014/main" id="{9F9EA839-73A4-666A-5DC5-4F7A69AD1CFB}"/>
                  </a:ext>
                </a:extLst>
              </p:cNvPr>
              <p:cNvSpPr/>
              <p:nvPr/>
            </p:nvSpPr>
            <p:spPr>
              <a:xfrm rot="5400000">
                <a:off x="6437981" y="6674880"/>
                <a:ext cx="249385" cy="66798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22000">
                    <a:schemeClr val="tx1">
                      <a:alpha val="50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5400000" scaled="1"/>
              </a:gradFill>
              <a:ln w="12700">
                <a:gradFill>
                  <a:gsLst>
                    <a:gs pos="9000">
                      <a:schemeClr val="bg1"/>
                    </a:gs>
                    <a:gs pos="92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latinLnBrk="1"/>
                <a:endParaRPr lang="ko-KR" altLang="en-US" b="1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81E8E2C-5B46-AC04-A41D-119E97BCC573}"/>
                  </a:ext>
                </a:extLst>
              </p:cNvPr>
              <p:cNvSpPr txBox="1"/>
              <p:nvPr/>
            </p:nvSpPr>
            <p:spPr>
              <a:xfrm>
                <a:off x="6528557" y="6904142"/>
                <a:ext cx="264927" cy="181093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 fontAlgn="base" latinLnBrk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ko-KR" b="1" spc="-80" dirty="0">
                    <a:ln w="1270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2.</a:t>
                </a:r>
                <a:endParaRPr kumimoji="1" lang="ko-KR" altLang="en-US" b="1" spc="-80" dirty="0">
                  <a:ln w="127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B1D3845C-B5AA-E161-A3AD-C42A63C4A4DA}"/>
              </a:ext>
            </a:extLst>
          </p:cNvPr>
          <p:cNvSpPr txBox="1"/>
          <p:nvPr/>
        </p:nvSpPr>
        <p:spPr>
          <a:xfrm>
            <a:off x="915062" y="1810989"/>
            <a:ext cx="9366362" cy="23128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0000" indent="-18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err="1">
                <a:latin typeface="+mn-ea"/>
              </a:rPr>
              <a:t>오토인코더</a:t>
            </a:r>
            <a:r>
              <a:rPr lang="ko-KR" altLang="en-US" sz="1400" dirty="0">
                <a:latin typeface="+mn-ea"/>
              </a:rPr>
              <a:t> 모델과 이미지 감산 기법을 활용한 비지도 </a:t>
            </a:r>
            <a:r>
              <a:rPr lang="en-US" altLang="ko-KR" sz="1400" dirty="0">
                <a:latin typeface="+mn-ea"/>
              </a:rPr>
              <a:t>PCB </a:t>
            </a:r>
            <a:r>
              <a:rPr lang="ko-KR" altLang="en-US" sz="1400" dirty="0">
                <a:latin typeface="+mn-ea"/>
              </a:rPr>
              <a:t>불량 검출 시스템 </a:t>
            </a:r>
            <a:r>
              <a:rPr lang="en-US" altLang="ko-KR" sz="1400" dirty="0">
                <a:latin typeface="+mn-ea"/>
              </a:rPr>
              <a:t>: </a:t>
            </a:r>
            <a:r>
              <a:rPr lang="ko-KR" altLang="en-US" sz="1400" dirty="0" err="1">
                <a:latin typeface="+mn-ea"/>
              </a:rPr>
              <a:t>김지송</a:t>
            </a:r>
            <a:r>
              <a:rPr lang="en-US" altLang="ko-KR" sz="1400" dirty="0">
                <a:latin typeface="+mn-ea"/>
              </a:rPr>
              <a:t>,</a:t>
            </a:r>
            <a:r>
              <a:rPr lang="ko-KR" altLang="en-US" sz="1400" dirty="0">
                <a:latin typeface="+mn-ea"/>
              </a:rPr>
              <a:t> 박지수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김정석</a:t>
            </a:r>
            <a:r>
              <a:rPr lang="en-US" altLang="ko-KR" sz="1400" dirty="0">
                <a:latin typeface="+mn-ea"/>
              </a:rPr>
              <a:t>(2020)</a:t>
            </a:r>
          </a:p>
          <a:p>
            <a:pPr marL="180000" indent="-1800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latin typeface="+mn-ea"/>
            </a:endParaRPr>
          </a:p>
          <a:p>
            <a:pPr marL="180000" indent="-18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err="1"/>
              <a:t>오토인코더를</a:t>
            </a:r>
            <a:r>
              <a:rPr lang="ko-KR" altLang="en-US" sz="1400" dirty="0"/>
              <a:t> 이용한 불량 탐지에 관한 연구</a:t>
            </a:r>
            <a:r>
              <a:rPr lang="en-US" altLang="ko-KR" sz="1400" dirty="0"/>
              <a:t>: </a:t>
            </a:r>
            <a:r>
              <a:rPr lang="ko-KR" altLang="en-US" sz="1400" dirty="0"/>
              <a:t>김지섭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김준한</a:t>
            </a:r>
            <a:r>
              <a:rPr lang="en-US" altLang="ko-KR" sz="1400" dirty="0"/>
              <a:t>, </a:t>
            </a:r>
            <a:r>
              <a:rPr lang="ko-KR" altLang="en-US" sz="1400" dirty="0"/>
              <a:t>김상태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심병효</a:t>
            </a:r>
            <a:r>
              <a:rPr lang="en-US" altLang="ko-KR" sz="1400" dirty="0"/>
              <a:t>(2021)</a:t>
            </a:r>
          </a:p>
          <a:p>
            <a:pPr marL="180000" indent="-1800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latin typeface="+mn-ea"/>
            </a:endParaRPr>
          </a:p>
          <a:p>
            <a:pPr marL="180000" indent="-18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err="1">
                <a:latin typeface="+mn-ea"/>
              </a:rPr>
              <a:t>합성곱</a:t>
            </a:r>
            <a:r>
              <a:rPr lang="ko-KR" altLang="en-US" sz="1400" dirty="0">
                <a:latin typeface="+mn-ea"/>
              </a:rPr>
              <a:t> </a:t>
            </a:r>
            <a:r>
              <a:rPr lang="ko-KR" altLang="en-US" sz="1400" dirty="0" err="1">
                <a:latin typeface="+mn-ea"/>
              </a:rPr>
              <a:t>오토인코더</a:t>
            </a:r>
            <a:r>
              <a:rPr lang="ko-KR" altLang="en-US" sz="1400" dirty="0">
                <a:latin typeface="+mn-ea"/>
              </a:rPr>
              <a:t> 모델과 이미지 연산 기법을 활용한 가공품 표면 불량 검출 시스템</a:t>
            </a:r>
            <a:r>
              <a:rPr lang="en-US" altLang="ko-KR" sz="1400" dirty="0">
                <a:latin typeface="+mn-ea"/>
              </a:rPr>
              <a:t>: </a:t>
            </a:r>
            <a:r>
              <a:rPr lang="ko-KR" altLang="en-US" sz="1400" dirty="0">
                <a:latin typeface="+mn-ea"/>
              </a:rPr>
              <a:t>김석주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 err="1">
                <a:latin typeface="+mn-ea"/>
              </a:rPr>
              <a:t>권중장</a:t>
            </a:r>
            <a:r>
              <a:rPr lang="en-US" altLang="ko-KR" sz="1400" dirty="0">
                <a:latin typeface="+mn-ea"/>
              </a:rPr>
              <a:t>(2021)</a:t>
            </a:r>
          </a:p>
          <a:p>
            <a:pPr marL="180000" indent="-1800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latin typeface="+mn-ea"/>
            </a:endParaRPr>
          </a:p>
          <a:p>
            <a:pPr marL="180000" indent="-18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err="1">
                <a:latin typeface="+mn-ea"/>
              </a:rPr>
              <a:t>딥러닝을</a:t>
            </a:r>
            <a:r>
              <a:rPr lang="ko-KR" altLang="en-US" sz="1400" dirty="0">
                <a:latin typeface="+mn-ea"/>
              </a:rPr>
              <a:t> 이용한 반도체 웨이퍼 결함 검출 자동화</a:t>
            </a:r>
            <a:r>
              <a:rPr lang="en-US" altLang="ko-KR" sz="1400" dirty="0">
                <a:latin typeface="+mn-ea"/>
              </a:rPr>
              <a:t>: </a:t>
            </a:r>
            <a:r>
              <a:rPr lang="ko-KR" altLang="en-US" sz="1400" dirty="0" err="1">
                <a:latin typeface="+mn-ea"/>
              </a:rPr>
              <a:t>임창진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김은지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 err="1">
                <a:latin typeface="+mn-ea"/>
              </a:rPr>
              <a:t>김호연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박준혁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유상우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정병훈</a:t>
            </a:r>
            <a:r>
              <a:rPr lang="en-US" altLang="ko-KR" sz="1400" dirty="0">
                <a:latin typeface="+mn-ea"/>
              </a:rPr>
              <a:t>(2023)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2F89DD-9778-E15A-69A0-D8C762718C4A}"/>
              </a:ext>
            </a:extLst>
          </p:cNvPr>
          <p:cNvSpPr txBox="1"/>
          <p:nvPr/>
        </p:nvSpPr>
        <p:spPr>
          <a:xfrm>
            <a:off x="10134769" y="7077075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E2886697-6AD6-4FDA-9E51-14A767932366}" type="slidenum">
              <a:rPr lang="ko-KR" altLang="en-US" sz="1200" smtClean="0"/>
              <a:t>10</a:t>
            </a:fld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12268556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A596C79-63D0-4BF5-B7CC-D11C632D6AD3}"/>
              </a:ext>
            </a:extLst>
          </p:cNvPr>
          <p:cNvSpPr txBox="1"/>
          <p:nvPr/>
        </p:nvSpPr>
        <p:spPr>
          <a:xfrm>
            <a:off x="1304365" y="599583"/>
            <a:ext cx="79702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관련 연구 </a:t>
            </a:r>
            <a:r>
              <a:rPr lang="en-US" altLang="ko-KR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(or </a:t>
            </a:r>
            <a:r>
              <a:rPr lang="ko-KR" altLang="en-US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기술</a:t>
            </a:r>
            <a:r>
              <a:rPr lang="en-US" altLang="ko-KR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2000" i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345671DF-143B-F4D6-3223-4C854E1A0A9F}"/>
              </a:ext>
            </a:extLst>
          </p:cNvPr>
          <p:cNvGrpSpPr/>
          <p:nvPr/>
        </p:nvGrpSpPr>
        <p:grpSpPr>
          <a:xfrm>
            <a:off x="430306" y="1408458"/>
            <a:ext cx="6873743" cy="381458"/>
            <a:chOff x="430306" y="1408458"/>
            <a:chExt cx="6873743" cy="381458"/>
          </a:xfrm>
        </p:grpSpPr>
        <p:sp>
          <p:nvSpPr>
            <p:cNvPr id="23" name="TextBox 36">
              <a:extLst>
                <a:ext uri="{FF2B5EF4-FFF2-40B4-BE49-F238E27FC236}">
                  <a16:creationId xmlns:a16="http://schemas.microsoft.com/office/drawing/2014/main" id="{97A7401D-6332-B4F2-FDC7-FC8617BA6C64}"/>
                </a:ext>
              </a:extLst>
            </p:cNvPr>
            <p:cNvSpPr txBox="1"/>
            <p:nvPr/>
          </p:nvSpPr>
          <p:spPr>
            <a:xfrm>
              <a:off x="1304365" y="1443791"/>
              <a:ext cx="5999684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1pPr>
              <a:lvl2pPr marL="494297" indent="3457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2pPr>
              <a:lvl3pPr marL="990323" indent="5185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3pPr>
              <a:lvl4pPr marL="1486348" indent="6913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4pPr>
              <a:lvl5pPr marL="1980645" indent="1037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5pPr>
              <a:lvl6pPr marL="2488768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6pPr>
              <a:lvl7pPr marL="2986522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7pPr>
              <a:lvl8pPr marL="3484275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8pPr>
              <a:lvl9pPr marL="3982029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Auto Encoder</a:t>
              </a: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를 활용한 불량 검출에 대한 연구 </a:t>
              </a:r>
              <a:r>
                <a:rPr lang="en-US" altLang="ko-KR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(</a:t>
              </a: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계속</a:t>
              </a:r>
              <a:r>
                <a:rPr lang="en-US" altLang="ko-KR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  <a:endParaRPr lang="ko-KR" altLang="en-US" sz="1800" b="1" dirty="0">
                <a:ln w="1270">
                  <a:noFill/>
                </a:ln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09EC2972-71B9-D11E-A7D9-7DE1691A4560}"/>
                </a:ext>
              </a:extLst>
            </p:cNvPr>
            <p:cNvGrpSpPr/>
            <p:nvPr/>
          </p:nvGrpSpPr>
          <p:grpSpPr>
            <a:xfrm>
              <a:off x="430306" y="1408458"/>
              <a:ext cx="729983" cy="381458"/>
              <a:chOff x="6228680" y="6884181"/>
              <a:chExt cx="667988" cy="249385"/>
            </a:xfrm>
          </p:grpSpPr>
          <p:sp>
            <p:nvSpPr>
              <p:cNvPr id="25" name="사각형: 둥근 위쪽 모서리 24">
                <a:extLst>
                  <a:ext uri="{FF2B5EF4-FFF2-40B4-BE49-F238E27FC236}">
                    <a16:creationId xmlns:a16="http://schemas.microsoft.com/office/drawing/2014/main" id="{9F9EA839-73A4-666A-5DC5-4F7A69AD1CFB}"/>
                  </a:ext>
                </a:extLst>
              </p:cNvPr>
              <p:cNvSpPr/>
              <p:nvPr/>
            </p:nvSpPr>
            <p:spPr>
              <a:xfrm rot="5400000">
                <a:off x="6437981" y="6674880"/>
                <a:ext cx="249385" cy="66798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22000">
                    <a:schemeClr val="tx1">
                      <a:alpha val="50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5400000" scaled="1"/>
              </a:gradFill>
              <a:ln w="12700">
                <a:gradFill>
                  <a:gsLst>
                    <a:gs pos="9000">
                      <a:schemeClr val="bg1"/>
                    </a:gs>
                    <a:gs pos="92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latinLnBrk="1"/>
                <a:endParaRPr lang="ko-KR" altLang="en-US" b="1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81E8E2C-5B46-AC04-A41D-119E97BCC573}"/>
                  </a:ext>
                </a:extLst>
              </p:cNvPr>
              <p:cNvSpPr txBox="1"/>
              <p:nvPr/>
            </p:nvSpPr>
            <p:spPr>
              <a:xfrm>
                <a:off x="6528557" y="6904142"/>
                <a:ext cx="264927" cy="181093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 fontAlgn="base" latinLnBrk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ko-KR" b="1" spc="-80" dirty="0">
                    <a:ln w="1270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2.</a:t>
                </a:r>
                <a:endParaRPr kumimoji="1" lang="ko-KR" altLang="en-US" b="1" spc="-80" dirty="0">
                  <a:ln w="127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B1D3845C-B5AA-E161-A3AD-C42A63C4A4DA}"/>
              </a:ext>
            </a:extLst>
          </p:cNvPr>
          <p:cNvSpPr txBox="1"/>
          <p:nvPr/>
        </p:nvSpPr>
        <p:spPr>
          <a:xfrm>
            <a:off x="915062" y="1810989"/>
            <a:ext cx="9366362" cy="373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0000" indent="-18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대부분의 </a:t>
            </a:r>
            <a:r>
              <a:rPr lang="ko-KR" altLang="en-US" sz="1400" dirty="0" err="1">
                <a:latin typeface="+mn-ea"/>
              </a:rPr>
              <a:t>오토인코더</a:t>
            </a:r>
            <a:r>
              <a:rPr lang="ko-KR" altLang="en-US" sz="1400" dirty="0">
                <a:latin typeface="+mn-ea"/>
              </a:rPr>
              <a:t> 불량 검출 모델은</a:t>
            </a:r>
            <a:r>
              <a:rPr lang="en-US" altLang="ko-KR" sz="1400" dirty="0">
                <a:latin typeface="+mn-ea"/>
              </a:rPr>
              <a:t>…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2F89DD-9778-E15A-69A0-D8C762718C4A}"/>
              </a:ext>
            </a:extLst>
          </p:cNvPr>
          <p:cNvSpPr txBox="1"/>
          <p:nvPr/>
        </p:nvSpPr>
        <p:spPr>
          <a:xfrm>
            <a:off x="10134769" y="7077075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E2886697-6AD6-4FDA-9E51-14A767932366}" type="slidenum">
              <a:rPr lang="ko-KR" altLang="en-US" sz="1200" smtClean="0"/>
              <a:t>11</a:t>
            </a:fld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42876926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4B3D5BE7-1783-4FFD-B53F-ECFABAABA225}"/>
              </a:ext>
            </a:extLst>
          </p:cNvPr>
          <p:cNvGrpSpPr/>
          <p:nvPr/>
        </p:nvGrpSpPr>
        <p:grpSpPr>
          <a:xfrm>
            <a:off x="433649" y="2822401"/>
            <a:ext cx="3895805" cy="381458"/>
            <a:chOff x="430306" y="1408458"/>
            <a:chExt cx="3895805" cy="381458"/>
          </a:xfrm>
        </p:grpSpPr>
        <p:sp>
          <p:nvSpPr>
            <p:cNvPr id="9" name="TextBox 36">
              <a:extLst>
                <a:ext uri="{FF2B5EF4-FFF2-40B4-BE49-F238E27FC236}">
                  <a16:creationId xmlns:a16="http://schemas.microsoft.com/office/drawing/2014/main" id="{9A191EE6-9298-4489-86B3-1A36CB5A408E}"/>
                </a:ext>
              </a:extLst>
            </p:cNvPr>
            <p:cNvSpPr txBox="1"/>
            <p:nvPr/>
          </p:nvSpPr>
          <p:spPr>
            <a:xfrm>
              <a:off x="1304365" y="1443791"/>
              <a:ext cx="3021746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1pPr>
              <a:lvl2pPr marL="494297" indent="3457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2pPr>
              <a:lvl3pPr marL="990323" indent="5185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3pPr>
              <a:lvl4pPr marL="1486348" indent="6913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4pPr>
              <a:lvl5pPr marL="1980645" indent="1037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5pPr>
              <a:lvl6pPr marL="2488768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6pPr>
              <a:lvl7pPr marL="2986522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7pPr>
              <a:lvl8pPr marL="3484275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8pPr>
              <a:lvl9pPr marL="3982029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실험 시스템 구성</a:t>
              </a:r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8ADE7D31-892C-4F9A-A0C0-D85558E7C19B}"/>
                </a:ext>
              </a:extLst>
            </p:cNvPr>
            <p:cNvGrpSpPr/>
            <p:nvPr/>
          </p:nvGrpSpPr>
          <p:grpSpPr>
            <a:xfrm>
              <a:off x="430306" y="1408458"/>
              <a:ext cx="729983" cy="381458"/>
              <a:chOff x="6228680" y="6884181"/>
              <a:chExt cx="667988" cy="249385"/>
            </a:xfrm>
          </p:grpSpPr>
          <p:sp>
            <p:nvSpPr>
              <p:cNvPr id="11" name="사각형: 둥근 위쪽 모서리 24">
                <a:extLst>
                  <a:ext uri="{FF2B5EF4-FFF2-40B4-BE49-F238E27FC236}">
                    <a16:creationId xmlns:a16="http://schemas.microsoft.com/office/drawing/2014/main" id="{20CCB7A7-7F67-425E-819E-6BE9496F6BF2}"/>
                  </a:ext>
                </a:extLst>
              </p:cNvPr>
              <p:cNvSpPr/>
              <p:nvPr/>
            </p:nvSpPr>
            <p:spPr>
              <a:xfrm rot="5400000">
                <a:off x="6437981" y="6674880"/>
                <a:ext cx="249385" cy="66798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22000">
                    <a:schemeClr val="tx1">
                      <a:alpha val="50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5400000" scaled="1"/>
              </a:gradFill>
              <a:ln w="12700">
                <a:gradFill>
                  <a:gsLst>
                    <a:gs pos="9000">
                      <a:schemeClr val="bg1"/>
                    </a:gs>
                    <a:gs pos="92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latinLnBrk="1"/>
                <a:endParaRPr lang="ko-KR" altLang="en-US" b="1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0A2ACFD-6DB0-4A53-A887-B85DDD5DB5CB}"/>
                  </a:ext>
                </a:extLst>
              </p:cNvPr>
              <p:cNvSpPr txBox="1"/>
              <p:nvPr/>
            </p:nvSpPr>
            <p:spPr>
              <a:xfrm>
                <a:off x="6528557" y="6904142"/>
                <a:ext cx="264927" cy="181093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 fontAlgn="base" latinLnBrk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ko-KR" b="1" spc="-80">
                    <a:ln w="1270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2.</a:t>
                </a:r>
                <a:endParaRPr kumimoji="1" lang="ko-KR" altLang="en-US" b="1" spc="-80" dirty="0">
                  <a:ln w="127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EC04649D-126C-4D6F-99B4-7178CF407889}"/>
              </a:ext>
            </a:extLst>
          </p:cNvPr>
          <p:cNvGrpSpPr/>
          <p:nvPr/>
        </p:nvGrpSpPr>
        <p:grpSpPr>
          <a:xfrm>
            <a:off x="430303" y="1532538"/>
            <a:ext cx="5009989" cy="381458"/>
            <a:chOff x="430306" y="1408458"/>
            <a:chExt cx="5009989" cy="381458"/>
          </a:xfrm>
        </p:grpSpPr>
        <p:sp>
          <p:nvSpPr>
            <p:cNvPr id="21" name="TextBox 36">
              <a:extLst>
                <a:ext uri="{FF2B5EF4-FFF2-40B4-BE49-F238E27FC236}">
                  <a16:creationId xmlns:a16="http://schemas.microsoft.com/office/drawing/2014/main" id="{DF466B7E-EBB2-45A0-BCE3-7D651F0183FC}"/>
                </a:ext>
              </a:extLst>
            </p:cNvPr>
            <p:cNvSpPr txBox="1"/>
            <p:nvPr/>
          </p:nvSpPr>
          <p:spPr>
            <a:xfrm>
              <a:off x="1304364" y="1443791"/>
              <a:ext cx="4135931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1pPr>
              <a:lvl2pPr marL="494297" indent="3457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2pPr>
              <a:lvl3pPr marL="990323" indent="5185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3pPr>
              <a:lvl4pPr marL="1486348" indent="6913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4pPr>
              <a:lvl5pPr marL="1980645" indent="1037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5pPr>
              <a:lvl6pPr marL="2488768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6pPr>
              <a:lvl7pPr marL="2986522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7pPr>
              <a:lvl8pPr marL="3484275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8pPr>
              <a:lvl9pPr marL="3982029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대상 제품</a:t>
              </a: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55B43280-EF2F-4742-84BE-120129A1B681}"/>
                </a:ext>
              </a:extLst>
            </p:cNvPr>
            <p:cNvGrpSpPr/>
            <p:nvPr/>
          </p:nvGrpSpPr>
          <p:grpSpPr>
            <a:xfrm>
              <a:off x="430306" y="1408458"/>
              <a:ext cx="729983" cy="381458"/>
              <a:chOff x="6228680" y="6884181"/>
              <a:chExt cx="667988" cy="249385"/>
            </a:xfrm>
          </p:grpSpPr>
          <p:sp>
            <p:nvSpPr>
              <p:cNvPr id="23" name="사각형: 둥근 위쪽 모서리 24">
                <a:extLst>
                  <a:ext uri="{FF2B5EF4-FFF2-40B4-BE49-F238E27FC236}">
                    <a16:creationId xmlns:a16="http://schemas.microsoft.com/office/drawing/2014/main" id="{535851F9-C1F0-4FD9-8DB7-D6120687964C}"/>
                  </a:ext>
                </a:extLst>
              </p:cNvPr>
              <p:cNvSpPr/>
              <p:nvPr/>
            </p:nvSpPr>
            <p:spPr>
              <a:xfrm rot="5400000">
                <a:off x="6437981" y="6674880"/>
                <a:ext cx="249385" cy="66798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22000">
                    <a:schemeClr val="tx1">
                      <a:alpha val="50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5400000" scaled="1"/>
              </a:gradFill>
              <a:ln w="12700">
                <a:gradFill>
                  <a:gsLst>
                    <a:gs pos="9000">
                      <a:schemeClr val="bg1"/>
                    </a:gs>
                    <a:gs pos="92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latinLnBrk="1"/>
                <a:endParaRPr lang="ko-KR" altLang="en-US" b="1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2F12053-43C6-45C2-B41A-AAC723A4D4CE}"/>
                  </a:ext>
                </a:extLst>
              </p:cNvPr>
              <p:cNvSpPr txBox="1"/>
              <p:nvPr/>
            </p:nvSpPr>
            <p:spPr>
              <a:xfrm>
                <a:off x="6528557" y="6904142"/>
                <a:ext cx="264927" cy="181093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 fontAlgn="base" latinLnBrk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ko-KR" b="1" spc="-80">
                    <a:ln w="1270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1.</a:t>
                </a:r>
                <a:endParaRPr kumimoji="1" lang="ko-KR" altLang="en-US" b="1" spc="-80" dirty="0">
                  <a:ln w="127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9BE74322-39DA-2C1A-8F7B-7B9E49F7F5D3}"/>
              </a:ext>
            </a:extLst>
          </p:cNvPr>
          <p:cNvSpPr txBox="1"/>
          <p:nvPr/>
        </p:nvSpPr>
        <p:spPr>
          <a:xfrm>
            <a:off x="1304365" y="599583"/>
            <a:ext cx="79702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실험 장치 </a:t>
            </a:r>
            <a:endParaRPr lang="ko-KR" altLang="en-US" sz="2000" i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037085F-0747-0BC2-9F40-7C38242A9AF1}"/>
              </a:ext>
            </a:extLst>
          </p:cNvPr>
          <p:cNvSpPr txBox="1"/>
          <p:nvPr/>
        </p:nvSpPr>
        <p:spPr>
          <a:xfrm>
            <a:off x="897427" y="1968136"/>
            <a:ext cx="5775424" cy="341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0000" indent="-1800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+mn-ea"/>
              </a:rPr>
              <a:t>PCB (Printed Circuit Board)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DD7E59E-1C32-F2AF-1BDC-3770D3D063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3642" y="1391883"/>
            <a:ext cx="1122747" cy="110794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6EE4452-CC1C-5EDF-E583-15544BFDD1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0827" y="3991404"/>
            <a:ext cx="5680200" cy="322417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0129D79-75A9-F339-3B0A-DE94C36C7EF6}"/>
              </a:ext>
            </a:extLst>
          </p:cNvPr>
          <p:cNvSpPr txBox="1"/>
          <p:nvPr/>
        </p:nvSpPr>
        <p:spPr>
          <a:xfrm>
            <a:off x="900771" y="3248977"/>
            <a:ext cx="4717709" cy="314233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285750" indent="-285750">
              <a:lnSpc>
                <a:spcPct val="130000"/>
              </a:lnSpc>
              <a:buFont typeface="Arial" panose="020B0604020202020204" pitchFamily="34" charset="0"/>
              <a:buChar char="•"/>
              <a:defRPr sz="1400">
                <a:latin typeface="+mn-ea"/>
              </a:defRPr>
            </a:lvl1pPr>
            <a:lvl2pPr marL="742950" lvl="1" indent="-285750">
              <a:lnSpc>
                <a:spcPct val="130000"/>
              </a:lnSpc>
              <a:buFont typeface="Wingdings" panose="05000000000000000000" pitchFamily="2" charset="2"/>
              <a:buChar char="ü"/>
              <a:defRPr sz="1400">
                <a:latin typeface="+mn-ea"/>
              </a:defRPr>
            </a:lvl2pPr>
          </a:lstStyle>
          <a:p>
            <a:r>
              <a:rPr lang="ko-KR" altLang="en-US" dirty="0"/>
              <a:t>라인스캔 카메라를 활용한 이미지 촬영</a:t>
            </a:r>
            <a:endParaRPr lang="en-US" altLang="ko-KR" dirty="0"/>
          </a:p>
          <a:p>
            <a:pPr lvl="1"/>
            <a:r>
              <a:rPr lang="ko-KR" altLang="en-US" dirty="0"/>
              <a:t>해상도</a:t>
            </a:r>
            <a:r>
              <a:rPr lang="en-US" altLang="ko-KR" dirty="0"/>
              <a:t>: 7K(</a:t>
            </a:r>
            <a:r>
              <a:rPr lang="ko-KR" altLang="en-US" dirty="0"/>
              <a:t>세로</a:t>
            </a:r>
            <a:r>
              <a:rPr lang="en-US" altLang="ko-KR" dirty="0"/>
              <a:t>) X 1 line(</a:t>
            </a:r>
            <a:r>
              <a:rPr lang="ko-KR" altLang="en-US" dirty="0"/>
              <a:t>가로</a:t>
            </a:r>
            <a:r>
              <a:rPr lang="en-US" altLang="ko-KR" dirty="0"/>
              <a:t>/</a:t>
            </a:r>
            <a:r>
              <a:rPr lang="ko-KR" altLang="en-US" dirty="0"/>
              <a:t>촬영 후 약 </a:t>
            </a:r>
            <a:r>
              <a:rPr lang="en-US" altLang="ko-KR" dirty="0"/>
              <a:t>8K)</a:t>
            </a:r>
          </a:p>
          <a:p>
            <a:pPr lvl="1"/>
            <a:r>
              <a:rPr lang="ko-KR" altLang="en-US" dirty="0"/>
              <a:t>컨베이어벨트 구조물 위에서 이동하는 물체를 인식하여 촬영 </a:t>
            </a:r>
            <a:endParaRPr lang="en-US" altLang="ko-KR" dirty="0"/>
          </a:p>
          <a:p>
            <a:pPr lvl="1"/>
            <a:r>
              <a:rPr lang="ko-KR" altLang="en-US" dirty="0"/>
              <a:t>촬영 타이밍을 맞추기 위해</a:t>
            </a:r>
            <a:r>
              <a:rPr lang="en-US" altLang="ko-KR" dirty="0"/>
              <a:t>, </a:t>
            </a:r>
            <a:r>
              <a:rPr lang="ko-KR" altLang="en-US" dirty="0" err="1"/>
              <a:t>웹캠으로</a:t>
            </a:r>
            <a:r>
              <a:rPr lang="ko-KR" altLang="en-US" dirty="0"/>
              <a:t> 진입 시점을 감지하여 트리거를 발생</a:t>
            </a:r>
            <a:endParaRPr lang="en-US" altLang="ko-KR" dirty="0"/>
          </a:p>
          <a:p>
            <a:pPr lvl="1"/>
            <a:r>
              <a:rPr lang="ko-KR" altLang="en-US" dirty="0"/>
              <a:t>적절한 촬영 속도를 맞추기 위해</a:t>
            </a:r>
            <a:r>
              <a:rPr lang="en-US" altLang="ko-KR" dirty="0"/>
              <a:t>, </a:t>
            </a:r>
            <a:r>
              <a:rPr lang="ko-KR" altLang="en-US" dirty="0"/>
              <a:t>이동 속도를 감안하여 </a:t>
            </a:r>
            <a:r>
              <a:rPr lang="en-US" altLang="ko-KR" dirty="0"/>
              <a:t>Fine Tunning </a:t>
            </a:r>
            <a:r>
              <a:rPr lang="ko-KR" altLang="en-US" dirty="0"/>
              <a:t>진행</a:t>
            </a:r>
            <a:endParaRPr lang="en-US" altLang="ko-KR" dirty="0"/>
          </a:p>
          <a:p>
            <a:r>
              <a:rPr lang="ko-KR" altLang="en-US" dirty="0"/>
              <a:t>획득한 이미지들을 균일한 각도 및 방향으로 정렬하는 </a:t>
            </a:r>
            <a:r>
              <a:rPr lang="ko-KR" altLang="en-US" dirty="0" err="1"/>
              <a:t>전처리</a:t>
            </a:r>
            <a:r>
              <a:rPr lang="ko-KR" altLang="en-US" dirty="0"/>
              <a:t> 방법 연구</a:t>
            </a:r>
            <a:endParaRPr lang="en-US" altLang="ko-KR" dirty="0"/>
          </a:p>
          <a:p>
            <a:r>
              <a:rPr lang="ko-KR" altLang="en-US" dirty="0"/>
              <a:t>전처리가 완료된 이미지에 대한 불량 검출 모델 구축</a:t>
            </a:r>
            <a:endParaRPr lang="en-US" altLang="ko-K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07FBDC5-6923-DE39-A0A5-2909072A04FA}"/>
              </a:ext>
            </a:extLst>
          </p:cNvPr>
          <p:cNvSpPr txBox="1"/>
          <p:nvPr/>
        </p:nvSpPr>
        <p:spPr>
          <a:xfrm>
            <a:off x="10134769" y="7077075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E2886697-6AD6-4FDA-9E51-14A767932366}" type="slidenum">
              <a:rPr lang="ko-KR" altLang="en-US" sz="1200" smtClean="0"/>
              <a:t>12</a:t>
            </a:fld>
            <a:endParaRPr lang="ko-KR" altLang="en-US" sz="12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63F053-6808-DF35-4BB1-85B09B97D729}"/>
              </a:ext>
            </a:extLst>
          </p:cNvPr>
          <p:cNvSpPr txBox="1"/>
          <p:nvPr/>
        </p:nvSpPr>
        <p:spPr>
          <a:xfrm>
            <a:off x="4998872" y="2499825"/>
            <a:ext cx="16722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[</a:t>
            </a:r>
            <a:r>
              <a:rPr lang="ko-KR" altLang="en-US" sz="1000" dirty="0"/>
              <a:t>재료로 활용한 </a:t>
            </a:r>
            <a:r>
              <a:rPr lang="en-US" altLang="ko-KR" sz="1000" dirty="0"/>
              <a:t>PCB </a:t>
            </a:r>
            <a:r>
              <a:rPr lang="ko-KR" altLang="en-US" sz="1000" dirty="0"/>
              <a:t>모습</a:t>
            </a:r>
            <a:r>
              <a:rPr lang="en-US" altLang="ko-KR" sz="1000" dirty="0"/>
              <a:t>]</a:t>
            </a:r>
            <a:endParaRPr lang="ko-KR" altLang="en-US" sz="1000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58FB14D-B8D6-3124-E42B-2584F5414065}"/>
              </a:ext>
            </a:extLst>
          </p:cNvPr>
          <p:cNvSpPr/>
          <p:nvPr/>
        </p:nvSpPr>
        <p:spPr>
          <a:xfrm>
            <a:off x="7345680" y="3960924"/>
            <a:ext cx="1036320" cy="74315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9CC92A8-67CD-D3EB-2652-4B9433907B75}"/>
              </a:ext>
            </a:extLst>
          </p:cNvPr>
          <p:cNvSpPr/>
          <p:nvPr/>
        </p:nvSpPr>
        <p:spPr>
          <a:xfrm>
            <a:off x="9168623" y="4680106"/>
            <a:ext cx="910593" cy="653894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6" name="Picture 4">
            <a:extLst>
              <a:ext uri="{FF2B5EF4-FFF2-40B4-BE49-F238E27FC236}">
                <a16:creationId xmlns:a16="http://schemas.microsoft.com/office/drawing/2014/main" id="{5F7D9DB4-65BA-C913-60E2-27F7CA21E2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5521" y="1399464"/>
            <a:ext cx="3696580" cy="203725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26F5F64C-6BCD-91A1-3C1B-AAAF7B83D929}"/>
              </a:ext>
            </a:extLst>
          </p:cNvPr>
          <p:cNvSpPr txBox="1"/>
          <p:nvPr/>
        </p:nvSpPr>
        <p:spPr>
          <a:xfrm>
            <a:off x="7045691" y="3436714"/>
            <a:ext cx="29362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[</a:t>
            </a:r>
            <a:r>
              <a:rPr lang="ko-KR" altLang="en-US" sz="1000" dirty="0"/>
              <a:t>라인스캔 카메라를 설치한 실험 장치 </a:t>
            </a:r>
            <a:r>
              <a:rPr lang="en-US" altLang="ko-KR" sz="1000" dirty="0"/>
              <a:t>]</a:t>
            </a:r>
            <a:endParaRPr lang="ko-KR" altLang="en-US" sz="10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2494DBE-EFFA-B2BB-5F25-B9F234FD2674}"/>
              </a:ext>
            </a:extLst>
          </p:cNvPr>
          <p:cNvSpPr txBox="1"/>
          <p:nvPr/>
        </p:nvSpPr>
        <p:spPr>
          <a:xfrm>
            <a:off x="6009572" y="7161714"/>
            <a:ext cx="37085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[</a:t>
            </a:r>
            <a:r>
              <a:rPr lang="ko-KR" altLang="en-US" sz="1000" dirty="0"/>
              <a:t>라인 스캔 카메라를 활용한 불량 검출 시스템의 전체 구성도</a:t>
            </a:r>
            <a:r>
              <a:rPr lang="en-US" altLang="ko-KR" sz="1000" dirty="0"/>
              <a:t>]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3796162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9BE74322-39DA-2C1A-8F7B-7B9E49F7F5D3}"/>
              </a:ext>
            </a:extLst>
          </p:cNvPr>
          <p:cNvSpPr txBox="1"/>
          <p:nvPr/>
        </p:nvSpPr>
        <p:spPr>
          <a:xfrm>
            <a:off x="1304365" y="599583"/>
            <a:ext cx="79702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 셋</a:t>
            </a:r>
            <a:endParaRPr lang="ko-KR" altLang="en-US" sz="2000" i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A850220-94B2-E1BD-F12D-E8B95867732E}"/>
              </a:ext>
            </a:extLst>
          </p:cNvPr>
          <p:cNvSpPr txBox="1"/>
          <p:nvPr/>
        </p:nvSpPr>
        <p:spPr>
          <a:xfrm>
            <a:off x="10134769" y="7077075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E2886697-6AD6-4FDA-9E51-14A767932366}" type="slidenum">
              <a:rPr lang="ko-KR" altLang="en-US" sz="1200" smtClean="0"/>
              <a:t>13</a:t>
            </a:fld>
            <a:endParaRPr lang="ko-KR" altLang="en-US" sz="1200"/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D528FA37-3137-E50D-462C-D6DF0116841A}"/>
              </a:ext>
            </a:extLst>
          </p:cNvPr>
          <p:cNvGrpSpPr/>
          <p:nvPr/>
        </p:nvGrpSpPr>
        <p:grpSpPr>
          <a:xfrm>
            <a:off x="430306" y="1449098"/>
            <a:ext cx="6532468" cy="381458"/>
            <a:chOff x="430306" y="1408458"/>
            <a:chExt cx="6532468" cy="381458"/>
          </a:xfrm>
        </p:grpSpPr>
        <p:sp>
          <p:nvSpPr>
            <p:cNvPr id="27" name="TextBox 36">
              <a:extLst>
                <a:ext uri="{FF2B5EF4-FFF2-40B4-BE49-F238E27FC236}">
                  <a16:creationId xmlns:a16="http://schemas.microsoft.com/office/drawing/2014/main" id="{BA749C74-E4C0-11EA-EA66-F2D002D0FA77}"/>
                </a:ext>
              </a:extLst>
            </p:cNvPr>
            <p:cNvSpPr txBox="1"/>
            <p:nvPr/>
          </p:nvSpPr>
          <p:spPr>
            <a:xfrm>
              <a:off x="1304364" y="1443791"/>
              <a:ext cx="5658410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1pPr>
              <a:lvl2pPr marL="494297" indent="3457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2pPr>
              <a:lvl3pPr marL="990323" indent="5185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3pPr>
              <a:lvl4pPr marL="1486348" indent="6913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4pPr>
              <a:lvl5pPr marL="1980645" indent="1037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5pPr>
              <a:lvl6pPr marL="2488768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6pPr>
              <a:lvl7pPr marL="2986522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7pPr>
              <a:lvl8pPr marL="3484275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8pPr>
              <a:lvl9pPr marL="3982029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스마트폰을 활용한 이미지 데이터 획득 </a:t>
              </a:r>
              <a:r>
                <a:rPr lang="en-US" altLang="ko-KR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(</a:t>
              </a: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선행 평가</a:t>
              </a:r>
              <a:r>
                <a:rPr lang="en-US" altLang="ko-KR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  <a:endParaRPr lang="ko-KR" altLang="en-US" sz="1800" b="1" dirty="0">
                <a:ln w="1270">
                  <a:noFill/>
                </a:ln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6818C1F3-041A-1A66-7DAB-0AFA9B61A39B}"/>
                </a:ext>
              </a:extLst>
            </p:cNvPr>
            <p:cNvGrpSpPr/>
            <p:nvPr/>
          </p:nvGrpSpPr>
          <p:grpSpPr>
            <a:xfrm>
              <a:off x="430306" y="1408458"/>
              <a:ext cx="729983" cy="381458"/>
              <a:chOff x="6228680" y="6884181"/>
              <a:chExt cx="667988" cy="249385"/>
            </a:xfrm>
          </p:grpSpPr>
          <p:sp>
            <p:nvSpPr>
              <p:cNvPr id="29" name="사각형: 둥근 위쪽 모서리 24">
                <a:extLst>
                  <a:ext uri="{FF2B5EF4-FFF2-40B4-BE49-F238E27FC236}">
                    <a16:creationId xmlns:a16="http://schemas.microsoft.com/office/drawing/2014/main" id="{5E445B7A-1EAE-3690-1CFB-3F8BC9F17368}"/>
                  </a:ext>
                </a:extLst>
              </p:cNvPr>
              <p:cNvSpPr/>
              <p:nvPr/>
            </p:nvSpPr>
            <p:spPr>
              <a:xfrm rot="5400000">
                <a:off x="6437981" y="6674880"/>
                <a:ext cx="249385" cy="66798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22000">
                    <a:schemeClr val="tx1">
                      <a:alpha val="50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5400000" scaled="1"/>
              </a:gradFill>
              <a:ln w="12700">
                <a:gradFill>
                  <a:gsLst>
                    <a:gs pos="9000">
                      <a:schemeClr val="bg1"/>
                    </a:gs>
                    <a:gs pos="92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latinLnBrk="1"/>
                <a:endParaRPr lang="ko-KR" altLang="en-US" b="1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A11DF04-9F09-4360-D967-3090100AC9AB}"/>
                  </a:ext>
                </a:extLst>
              </p:cNvPr>
              <p:cNvSpPr txBox="1"/>
              <p:nvPr/>
            </p:nvSpPr>
            <p:spPr>
              <a:xfrm>
                <a:off x="6528557" y="6904142"/>
                <a:ext cx="264927" cy="181093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 fontAlgn="base" latinLnBrk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ko-KR" b="1" spc="-80" dirty="0">
                    <a:ln w="1270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1.</a:t>
                </a:r>
                <a:endParaRPr kumimoji="1" lang="ko-KR" altLang="en-US" b="1" spc="-80" dirty="0">
                  <a:ln w="127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FE1A4D4E-B09F-428F-47FE-1112551EC1DD}"/>
              </a:ext>
            </a:extLst>
          </p:cNvPr>
          <p:cNvSpPr txBox="1"/>
          <p:nvPr/>
        </p:nvSpPr>
        <p:spPr>
          <a:xfrm>
            <a:off x="897429" y="1875674"/>
            <a:ext cx="9414971" cy="20220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0000" indent="-1800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라인 스캔 카메라를 활용하여 이미지를 획득 하기 전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촬영 조건 튜닝에 많은 시간이 소요되어 진행이 지체됨</a:t>
            </a:r>
          </a:p>
          <a:p>
            <a:pPr marL="180000" indent="-1800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이에 따라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스마트폰으로 이미지 데이터를 획득하고 모델의 성능을 확인해보는 선행 평가를 수행하여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실제 라인 스캔 카메라를 통해 획득한 이미지의 결과와 비교해보고자 하였음</a:t>
            </a:r>
            <a:endParaRPr lang="en-US" altLang="ko-KR" sz="1400" dirty="0">
              <a:latin typeface="+mn-ea"/>
            </a:endParaRPr>
          </a:p>
          <a:p>
            <a:pPr marL="180000" indent="-1800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최대한 같은 촬영 조건을 유지할 수 있도록 삼각대로 스마트폰의 위치를 고정하고 시료를 </a:t>
            </a:r>
            <a:r>
              <a:rPr lang="en-US" altLang="ko-KR" sz="1400" dirty="0">
                <a:latin typeface="+mn-ea"/>
              </a:rPr>
              <a:t>A4</a:t>
            </a:r>
            <a:r>
              <a:rPr lang="ko-KR" altLang="en-US" sz="1400" dirty="0">
                <a:latin typeface="+mn-ea"/>
              </a:rPr>
              <a:t>용지 위에 한 개씩 올려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같은 위치에서 촬영하도록 함</a:t>
            </a:r>
            <a:endParaRPr lang="en-US" altLang="ko-KR" sz="1400" dirty="0">
              <a:latin typeface="+mn-ea"/>
            </a:endParaRPr>
          </a:p>
          <a:p>
            <a:pPr marL="180000" indent="-1800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총</a:t>
            </a:r>
            <a:r>
              <a:rPr lang="en-US" altLang="ko-KR" sz="1400" dirty="0">
                <a:latin typeface="+mn-ea"/>
              </a:rPr>
              <a:t> 40</a:t>
            </a:r>
            <a:r>
              <a:rPr lang="ko-KR" altLang="en-US" sz="1400" dirty="0">
                <a:latin typeface="+mn-ea"/>
              </a:rPr>
              <a:t>개의 </a:t>
            </a:r>
            <a:r>
              <a:rPr lang="en-US" altLang="ko-KR" sz="1400" dirty="0">
                <a:latin typeface="+mn-ea"/>
              </a:rPr>
              <a:t>PCB</a:t>
            </a:r>
            <a:r>
              <a:rPr lang="ko-KR" altLang="en-US" sz="1400" dirty="0">
                <a:latin typeface="+mn-ea"/>
              </a:rPr>
              <a:t>를 촬영하였고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훈련용 </a:t>
            </a:r>
            <a:r>
              <a:rPr lang="en-US" altLang="ko-KR" sz="1400" dirty="0">
                <a:latin typeface="+mn-ea"/>
              </a:rPr>
              <a:t>PCB 30</a:t>
            </a:r>
            <a:r>
              <a:rPr lang="ko-KR" altLang="en-US" sz="1400" dirty="0">
                <a:latin typeface="+mn-ea"/>
              </a:rPr>
              <a:t>장 </a:t>
            </a:r>
            <a:r>
              <a:rPr lang="en-US" altLang="ko-KR" sz="1400" dirty="0">
                <a:latin typeface="+mn-ea"/>
              </a:rPr>
              <a:t>+ </a:t>
            </a:r>
            <a:r>
              <a:rPr lang="ko-KR" altLang="en-US" sz="1400" dirty="0">
                <a:latin typeface="+mn-ea"/>
              </a:rPr>
              <a:t>평가용 </a:t>
            </a:r>
            <a:r>
              <a:rPr lang="en-US" altLang="ko-KR" sz="1400" dirty="0">
                <a:latin typeface="+mn-ea"/>
              </a:rPr>
              <a:t>10</a:t>
            </a:r>
            <a:r>
              <a:rPr lang="ko-KR" altLang="en-US" sz="1400" dirty="0">
                <a:latin typeface="+mn-ea"/>
              </a:rPr>
              <a:t>장</a:t>
            </a:r>
            <a:r>
              <a:rPr lang="en-US" altLang="ko-KR" sz="1400" dirty="0">
                <a:latin typeface="+mn-ea"/>
              </a:rPr>
              <a:t>(</a:t>
            </a:r>
            <a:r>
              <a:rPr lang="ko-KR" altLang="en-US" sz="1400" dirty="0">
                <a:latin typeface="+mn-ea"/>
              </a:rPr>
              <a:t>양품 </a:t>
            </a:r>
            <a:r>
              <a:rPr lang="en-US" altLang="ko-KR" sz="1400" dirty="0">
                <a:latin typeface="+mn-ea"/>
              </a:rPr>
              <a:t>5</a:t>
            </a:r>
            <a:r>
              <a:rPr lang="ko-KR" altLang="en-US" sz="1400" dirty="0">
                <a:latin typeface="+mn-ea"/>
              </a:rPr>
              <a:t>장</a:t>
            </a:r>
            <a:r>
              <a:rPr lang="en-US" altLang="ko-KR" sz="1400" dirty="0">
                <a:latin typeface="+mn-ea"/>
              </a:rPr>
              <a:t>+</a:t>
            </a:r>
            <a:r>
              <a:rPr lang="ko-KR" altLang="en-US" sz="1400" dirty="0">
                <a:latin typeface="+mn-ea"/>
              </a:rPr>
              <a:t>불량 </a:t>
            </a:r>
            <a:r>
              <a:rPr lang="en-US" altLang="ko-KR" sz="1400" dirty="0">
                <a:latin typeface="+mn-ea"/>
              </a:rPr>
              <a:t>5</a:t>
            </a:r>
            <a:r>
              <a:rPr lang="ko-KR" altLang="en-US" sz="1400" dirty="0">
                <a:latin typeface="+mn-ea"/>
              </a:rPr>
              <a:t>장</a:t>
            </a:r>
            <a:r>
              <a:rPr lang="en-US" altLang="ko-KR" sz="1400" dirty="0">
                <a:latin typeface="+mn-ea"/>
              </a:rPr>
              <a:t>)</a:t>
            </a:r>
            <a:r>
              <a:rPr lang="ko-KR" altLang="en-US" sz="1400" dirty="0">
                <a:latin typeface="+mn-ea"/>
              </a:rPr>
              <a:t>으로 구성됨</a:t>
            </a:r>
            <a:endParaRPr lang="en-US" altLang="ko-KR" sz="1400" dirty="0">
              <a:latin typeface="+mn-ea"/>
            </a:endParaRPr>
          </a:p>
          <a:p>
            <a:pPr marL="180000" indent="-1800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촬영 후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모두 같은 크기와 방향의 이미지로 정렬함 </a:t>
            </a:r>
            <a:r>
              <a:rPr lang="en-US" altLang="ko-KR" sz="1400" dirty="0">
                <a:latin typeface="+mn-ea"/>
              </a:rPr>
              <a:t>(</a:t>
            </a:r>
            <a:r>
              <a:rPr lang="ko-KR" altLang="en-US" sz="1400" dirty="0">
                <a:latin typeface="+mn-ea"/>
              </a:rPr>
              <a:t>크기</a:t>
            </a:r>
            <a:r>
              <a:rPr lang="en-US" altLang="ko-KR" sz="1400" dirty="0">
                <a:latin typeface="+mn-ea"/>
              </a:rPr>
              <a:t>: 1024X1024)</a:t>
            </a:r>
            <a:endParaRPr lang="ko-KR" altLang="en-US" sz="1400" dirty="0">
              <a:latin typeface="+mn-ea"/>
            </a:endParaRPr>
          </a:p>
        </p:txBody>
      </p:sp>
      <p:pic>
        <p:nvPicPr>
          <p:cNvPr id="39" name="Picture 8">
            <a:extLst>
              <a:ext uri="{FF2B5EF4-FFF2-40B4-BE49-F238E27FC236}">
                <a16:creationId xmlns:a16="http://schemas.microsoft.com/office/drawing/2014/main" id="{C1EA2F83-94CA-DCC8-86AF-FCD7118FE2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8151" y="4011946"/>
            <a:ext cx="5514623" cy="3191934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84B86A20-DF25-C2B6-77CB-90A5A430BC67}"/>
              </a:ext>
            </a:extLst>
          </p:cNvPr>
          <p:cNvSpPr txBox="1"/>
          <p:nvPr/>
        </p:nvSpPr>
        <p:spPr>
          <a:xfrm>
            <a:off x="2382350" y="7244395"/>
            <a:ext cx="36462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[</a:t>
            </a:r>
            <a:r>
              <a:rPr lang="ko-KR" altLang="en-US" sz="1000" dirty="0"/>
              <a:t>촬영을 완료하여 같은 크기로 저장한 양품 </a:t>
            </a:r>
            <a:r>
              <a:rPr lang="en-US" altLang="ko-KR" sz="1000" dirty="0"/>
              <a:t>PCB </a:t>
            </a:r>
            <a:r>
              <a:rPr lang="ko-KR" altLang="en-US" sz="1000" dirty="0"/>
              <a:t>사진</a:t>
            </a:r>
            <a:r>
              <a:rPr lang="en-US" altLang="ko-KR" sz="1000" dirty="0"/>
              <a:t>]</a:t>
            </a:r>
            <a:endParaRPr lang="ko-KR" altLang="en-US" sz="1000" dirty="0"/>
          </a:p>
        </p:txBody>
      </p:sp>
      <p:pic>
        <p:nvPicPr>
          <p:cNvPr id="41" name="Picture 11">
            <a:extLst>
              <a:ext uri="{FF2B5EF4-FFF2-40B4-BE49-F238E27FC236}">
                <a16:creationId xmlns:a16="http://schemas.microsoft.com/office/drawing/2014/main" id="{2B319D01-EAAC-6AAD-19E7-CEF39B1F7B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8642" y="4402890"/>
            <a:ext cx="1441452" cy="1457264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Picture 12">
            <a:extLst>
              <a:ext uri="{FF2B5EF4-FFF2-40B4-BE49-F238E27FC236}">
                <a16:creationId xmlns:a16="http://schemas.microsoft.com/office/drawing/2014/main" id="{7A4262D4-7464-0C81-02E1-A8B05DFF85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0094" y="5213855"/>
            <a:ext cx="1523522" cy="1528969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F8146716-954C-3B28-C280-99F4D19106F9}"/>
              </a:ext>
            </a:extLst>
          </p:cNvPr>
          <p:cNvSpPr txBox="1"/>
          <p:nvPr/>
        </p:nvSpPr>
        <p:spPr>
          <a:xfrm>
            <a:off x="7045590" y="6751804"/>
            <a:ext cx="36462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[</a:t>
            </a:r>
            <a:r>
              <a:rPr lang="ko-KR" altLang="en-US" sz="1000" dirty="0"/>
              <a:t>임의로 만든 불량 </a:t>
            </a:r>
            <a:r>
              <a:rPr lang="en-US" altLang="ko-KR" sz="1000" dirty="0"/>
              <a:t>PCB</a:t>
            </a:r>
            <a:r>
              <a:rPr lang="ko-KR" altLang="en-US" sz="1000" dirty="0"/>
              <a:t>의</a:t>
            </a:r>
            <a:r>
              <a:rPr lang="en-US" altLang="ko-KR" sz="1000" dirty="0"/>
              <a:t> </a:t>
            </a:r>
            <a:r>
              <a:rPr lang="ko-KR" altLang="en-US" sz="1000" dirty="0"/>
              <a:t>모습</a:t>
            </a:r>
            <a:r>
              <a:rPr lang="en-US" altLang="ko-KR" sz="1000" dirty="0"/>
              <a:t>]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6330919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9BE74322-39DA-2C1A-8F7B-7B9E49F7F5D3}"/>
              </a:ext>
            </a:extLst>
          </p:cNvPr>
          <p:cNvSpPr txBox="1"/>
          <p:nvPr/>
        </p:nvSpPr>
        <p:spPr>
          <a:xfrm>
            <a:off x="1304365" y="599583"/>
            <a:ext cx="79702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 셋</a:t>
            </a:r>
            <a:endParaRPr lang="ko-KR" altLang="en-US" sz="2000" i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B3D5BE7-1783-4FFD-B53F-ECFABAABA225}"/>
              </a:ext>
            </a:extLst>
          </p:cNvPr>
          <p:cNvGrpSpPr/>
          <p:nvPr/>
        </p:nvGrpSpPr>
        <p:grpSpPr>
          <a:xfrm>
            <a:off x="437291" y="1484440"/>
            <a:ext cx="6532469" cy="381458"/>
            <a:chOff x="430306" y="1408458"/>
            <a:chExt cx="6532469" cy="381458"/>
          </a:xfrm>
        </p:grpSpPr>
        <p:sp>
          <p:nvSpPr>
            <p:cNvPr id="4" name="TextBox 36">
              <a:extLst>
                <a:ext uri="{FF2B5EF4-FFF2-40B4-BE49-F238E27FC236}">
                  <a16:creationId xmlns:a16="http://schemas.microsoft.com/office/drawing/2014/main" id="{9A191EE6-9298-4489-86B3-1A36CB5A408E}"/>
                </a:ext>
              </a:extLst>
            </p:cNvPr>
            <p:cNvSpPr txBox="1"/>
            <p:nvPr/>
          </p:nvSpPr>
          <p:spPr>
            <a:xfrm>
              <a:off x="1304365" y="1443791"/>
              <a:ext cx="5658410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1pPr>
              <a:lvl2pPr marL="494297" indent="3457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2pPr>
              <a:lvl3pPr marL="990323" indent="5185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3pPr>
              <a:lvl4pPr marL="1486348" indent="6913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4pPr>
              <a:lvl5pPr marL="1980645" indent="1037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5pPr>
              <a:lvl6pPr marL="2488768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6pPr>
              <a:lvl7pPr marL="2986522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7pPr>
              <a:lvl8pPr marL="3484275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8pPr>
              <a:lvl9pPr marL="3982029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라인 스캔 카메라를 활용한 이미지 데이터 획득</a:t>
              </a: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8ADE7D31-892C-4F9A-A0C0-D85558E7C19B}"/>
                </a:ext>
              </a:extLst>
            </p:cNvPr>
            <p:cNvGrpSpPr/>
            <p:nvPr/>
          </p:nvGrpSpPr>
          <p:grpSpPr>
            <a:xfrm>
              <a:off x="430306" y="1408458"/>
              <a:ext cx="729983" cy="381458"/>
              <a:chOff x="6228680" y="6884181"/>
              <a:chExt cx="667988" cy="249385"/>
            </a:xfrm>
          </p:grpSpPr>
          <p:sp>
            <p:nvSpPr>
              <p:cNvPr id="6" name="사각형: 둥근 위쪽 모서리 24">
                <a:extLst>
                  <a:ext uri="{FF2B5EF4-FFF2-40B4-BE49-F238E27FC236}">
                    <a16:creationId xmlns:a16="http://schemas.microsoft.com/office/drawing/2014/main" id="{20CCB7A7-7F67-425E-819E-6BE9496F6BF2}"/>
                  </a:ext>
                </a:extLst>
              </p:cNvPr>
              <p:cNvSpPr/>
              <p:nvPr/>
            </p:nvSpPr>
            <p:spPr>
              <a:xfrm rot="5400000">
                <a:off x="6437981" y="6674880"/>
                <a:ext cx="249385" cy="66798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22000">
                    <a:schemeClr val="tx1">
                      <a:alpha val="50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5400000" scaled="1"/>
              </a:gradFill>
              <a:ln w="12700">
                <a:gradFill>
                  <a:gsLst>
                    <a:gs pos="9000">
                      <a:schemeClr val="bg1"/>
                    </a:gs>
                    <a:gs pos="92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latinLnBrk="1"/>
                <a:endParaRPr lang="ko-KR" altLang="en-US" b="1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0A2ACFD-6DB0-4A53-A887-B85DDD5DB5CB}"/>
                  </a:ext>
                </a:extLst>
              </p:cNvPr>
              <p:cNvSpPr txBox="1"/>
              <p:nvPr/>
            </p:nvSpPr>
            <p:spPr>
              <a:xfrm>
                <a:off x="6528557" y="6904142"/>
                <a:ext cx="264927" cy="181093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 fontAlgn="base" latinLnBrk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ko-KR" b="1" spc="-80" dirty="0">
                    <a:ln w="1270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2.</a:t>
                </a:r>
                <a:endParaRPr kumimoji="1" lang="ko-KR" altLang="en-US" b="1" spc="-80" dirty="0">
                  <a:ln w="127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9C11B4F7-F082-222C-5598-9D6D5AD156DA}"/>
              </a:ext>
            </a:extLst>
          </p:cNvPr>
          <p:cNvSpPr txBox="1"/>
          <p:nvPr/>
        </p:nvSpPr>
        <p:spPr>
          <a:xfrm>
            <a:off x="10134769" y="7077075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E2886697-6AD6-4FDA-9E51-14A767932366}" type="slidenum">
              <a:rPr lang="ko-KR" altLang="en-US" sz="1200" smtClean="0"/>
              <a:t>14</a:t>
            </a:fld>
            <a:endParaRPr lang="ko-KR" altLang="en-US" sz="120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E8E0251-BEFE-3F2A-7203-E15734372501}"/>
              </a:ext>
            </a:extLst>
          </p:cNvPr>
          <p:cNvSpPr txBox="1"/>
          <p:nvPr/>
        </p:nvSpPr>
        <p:spPr>
          <a:xfrm>
            <a:off x="909756" y="1869493"/>
            <a:ext cx="9414971" cy="11817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0000" indent="-1800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라인 스캔 카메라로 촬영할 수 있는 환경을 구성하고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실제로 촬영을 진행함 </a:t>
            </a:r>
          </a:p>
          <a:p>
            <a:pPr marL="180000" indent="-1800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선행 평가와 동일하게 총</a:t>
            </a:r>
            <a:r>
              <a:rPr lang="en-US" altLang="ko-KR" sz="1400" dirty="0">
                <a:latin typeface="+mn-ea"/>
              </a:rPr>
              <a:t> 40</a:t>
            </a:r>
            <a:r>
              <a:rPr lang="ko-KR" altLang="en-US" sz="1400" dirty="0">
                <a:latin typeface="+mn-ea"/>
              </a:rPr>
              <a:t>개의 </a:t>
            </a:r>
            <a:r>
              <a:rPr lang="en-US" altLang="ko-KR" sz="1400" dirty="0">
                <a:latin typeface="+mn-ea"/>
              </a:rPr>
              <a:t>PCB</a:t>
            </a:r>
            <a:r>
              <a:rPr lang="ko-KR" altLang="en-US" sz="1400" dirty="0">
                <a:latin typeface="+mn-ea"/>
              </a:rPr>
              <a:t>를 촬영함</a:t>
            </a:r>
            <a:r>
              <a:rPr lang="en-US" altLang="ko-KR" sz="1400" dirty="0">
                <a:latin typeface="+mn-ea"/>
              </a:rPr>
              <a:t>(</a:t>
            </a:r>
            <a:r>
              <a:rPr lang="ko-KR" altLang="en-US" sz="1400" dirty="0">
                <a:latin typeface="+mn-ea"/>
              </a:rPr>
              <a:t>훈련용 </a:t>
            </a:r>
            <a:r>
              <a:rPr lang="en-US" altLang="ko-KR" sz="1400" dirty="0">
                <a:latin typeface="+mn-ea"/>
              </a:rPr>
              <a:t>PCB 30</a:t>
            </a:r>
            <a:r>
              <a:rPr lang="ko-KR" altLang="en-US" sz="1400" dirty="0">
                <a:latin typeface="+mn-ea"/>
              </a:rPr>
              <a:t>장 </a:t>
            </a:r>
            <a:r>
              <a:rPr lang="en-US" altLang="ko-KR" sz="1400" dirty="0">
                <a:latin typeface="+mn-ea"/>
              </a:rPr>
              <a:t>+ </a:t>
            </a:r>
            <a:r>
              <a:rPr lang="ko-KR" altLang="en-US" sz="1400" dirty="0">
                <a:latin typeface="+mn-ea"/>
              </a:rPr>
              <a:t>평가용 </a:t>
            </a:r>
            <a:r>
              <a:rPr lang="en-US" altLang="ko-KR" sz="1400" dirty="0">
                <a:latin typeface="+mn-ea"/>
              </a:rPr>
              <a:t>10</a:t>
            </a:r>
            <a:r>
              <a:rPr lang="ko-KR" altLang="en-US" sz="1400" dirty="0">
                <a:latin typeface="+mn-ea"/>
              </a:rPr>
              <a:t>장</a:t>
            </a:r>
            <a:r>
              <a:rPr lang="en-US" altLang="ko-KR" sz="1400" dirty="0">
                <a:latin typeface="+mn-ea"/>
              </a:rPr>
              <a:t>(</a:t>
            </a:r>
            <a:r>
              <a:rPr lang="ko-KR" altLang="en-US" sz="1400" dirty="0">
                <a:latin typeface="+mn-ea"/>
              </a:rPr>
              <a:t>양품 </a:t>
            </a:r>
            <a:r>
              <a:rPr lang="en-US" altLang="ko-KR" sz="1400" dirty="0">
                <a:latin typeface="+mn-ea"/>
              </a:rPr>
              <a:t>5</a:t>
            </a:r>
            <a:r>
              <a:rPr lang="ko-KR" altLang="en-US" sz="1400" dirty="0">
                <a:latin typeface="+mn-ea"/>
              </a:rPr>
              <a:t>장</a:t>
            </a:r>
            <a:r>
              <a:rPr lang="en-US" altLang="ko-KR" sz="1400" dirty="0">
                <a:latin typeface="+mn-ea"/>
              </a:rPr>
              <a:t>+</a:t>
            </a:r>
            <a:r>
              <a:rPr lang="ko-KR" altLang="en-US" sz="1400" dirty="0">
                <a:latin typeface="+mn-ea"/>
              </a:rPr>
              <a:t>불량 </a:t>
            </a:r>
            <a:r>
              <a:rPr lang="en-US" altLang="ko-KR" sz="1400" dirty="0">
                <a:latin typeface="+mn-ea"/>
              </a:rPr>
              <a:t>5</a:t>
            </a:r>
            <a:r>
              <a:rPr lang="ko-KR" altLang="en-US" sz="1400" dirty="0">
                <a:latin typeface="+mn-ea"/>
              </a:rPr>
              <a:t>장</a:t>
            </a:r>
            <a:r>
              <a:rPr lang="en-US" altLang="ko-KR" sz="1400" dirty="0">
                <a:latin typeface="+mn-ea"/>
              </a:rPr>
              <a:t>))</a:t>
            </a:r>
          </a:p>
          <a:p>
            <a:pPr marL="180000" indent="-1800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해당 이미지들은 아래와 같이 모두 균일하게 촬영되지 않았기 때문에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같은 방향과 각도를 유지하도록 포토샵으로 전처리를 진행함</a:t>
            </a:r>
            <a:r>
              <a:rPr lang="en-US" altLang="ko-KR" sz="1400" dirty="0">
                <a:latin typeface="+mn-ea"/>
              </a:rPr>
              <a:t> (</a:t>
            </a:r>
            <a:r>
              <a:rPr lang="ko-KR" altLang="en-US" sz="1400" dirty="0">
                <a:latin typeface="+mn-ea"/>
              </a:rPr>
              <a:t>크기</a:t>
            </a:r>
            <a:r>
              <a:rPr lang="en-US" altLang="ko-KR" sz="1400" dirty="0">
                <a:latin typeface="+mn-ea"/>
              </a:rPr>
              <a:t>: 1024X1024)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A7374FD-A58D-7E81-6967-119DC73A9535}"/>
              </a:ext>
            </a:extLst>
          </p:cNvPr>
          <p:cNvSpPr txBox="1"/>
          <p:nvPr/>
        </p:nvSpPr>
        <p:spPr>
          <a:xfrm>
            <a:off x="2031448" y="6766031"/>
            <a:ext cx="36462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[</a:t>
            </a:r>
            <a:r>
              <a:rPr lang="ko-KR" altLang="en-US" sz="1000" dirty="0"/>
              <a:t>촬영을 완료하여 같은 크기로 저장한 양품 </a:t>
            </a:r>
            <a:r>
              <a:rPr lang="en-US" altLang="ko-KR" sz="1000" dirty="0"/>
              <a:t>PCB </a:t>
            </a:r>
            <a:r>
              <a:rPr lang="ko-KR" altLang="en-US" sz="1000" dirty="0"/>
              <a:t>사진</a:t>
            </a:r>
            <a:r>
              <a:rPr lang="en-US" altLang="ko-KR" sz="1000" dirty="0"/>
              <a:t>]</a:t>
            </a:r>
            <a:endParaRPr lang="ko-KR" altLang="en-US" sz="10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A5FF042-4C00-2C68-E50D-EAD70C52FF0C}"/>
              </a:ext>
            </a:extLst>
          </p:cNvPr>
          <p:cNvSpPr txBox="1"/>
          <p:nvPr/>
        </p:nvSpPr>
        <p:spPr>
          <a:xfrm>
            <a:off x="6837253" y="6553108"/>
            <a:ext cx="36462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[</a:t>
            </a:r>
            <a:r>
              <a:rPr lang="ko-KR" altLang="en-US" sz="1000" dirty="0"/>
              <a:t>임의로 만든 불량 </a:t>
            </a:r>
            <a:r>
              <a:rPr lang="en-US" altLang="ko-KR" sz="1000" dirty="0"/>
              <a:t>PCB</a:t>
            </a:r>
            <a:r>
              <a:rPr lang="ko-KR" altLang="en-US" sz="1000" dirty="0"/>
              <a:t>의</a:t>
            </a:r>
            <a:r>
              <a:rPr lang="en-US" altLang="ko-KR" sz="1000" dirty="0"/>
              <a:t> </a:t>
            </a:r>
            <a:r>
              <a:rPr lang="ko-KR" altLang="en-US" sz="1000" dirty="0"/>
              <a:t>모습</a:t>
            </a:r>
            <a:r>
              <a:rPr lang="en-US" altLang="ko-KR" sz="1000" dirty="0"/>
              <a:t>]</a:t>
            </a:r>
            <a:endParaRPr lang="ko-KR" altLang="en-US" sz="1000" dirty="0"/>
          </a:p>
        </p:txBody>
      </p:sp>
      <p:pic>
        <p:nvPicPr>
          <p:cNvPr id="28" name="Picture 14">
            <a:extLst>
              <a:ext uri="{FF2B5EF4-FFF2-40B4-BE49-F238E27FC236}">
                <a16:creationId xmlns:a16="http://schemas.microsoft.com/office/drawing/2014/main" id="{4415014D-9BDD-B683-4E79-6102F18686F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51705"/>
          <a:stretch>
            <a:fillRect/>
          </a:stretch>
        </p:blipFill>
        <p:spPr>
          <a:xfrm>
            <a:off x="6685795" y="2876733"/>
            <a:ext cx="3726561" cy="108140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652B48CB-5D3C-8286-7EBB-5502DEB5FFC2}"/>
              </a:ext>
            </a:extLst>
          </p:cNvPr>
          <p:cNvSpPr txBox="1"/>
          <p:nvPr/>
        </p:nvSpPr>
        <p:spPr>
          <a:xfrm>
            <a:off x="6675634" y="3949163"/>
            <a:ext cx="36462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[(</a:t>
            </a:r>
            <a:r>
              <a:rPr lang="ko-KR" altLang="en-US" sz="1000" dirty="0"/>
              <a:t>전처리 작업 전</a:t>
            </a:r>
            <a:r>
              <a:rPr lang="en-US" altLang="ko-KR" sz="1000" dirty="0"/>
              <a:t>) </a:t>
            </a:r>
            <a:r>
              <a:rPr lang="ko-KR" altLang="en-US" sz="1000" dirty="0"/>
              <a:t>라인스캔 카메라를 통해 촬영된 이미지</a:t>
            </a:r>
            <a:r>
              <a:rPr lang="en-US" altLang="ko-KR" sz="1000" dirty="0"/>
              <a:t>]</a:t>
            </a:r>
            <a:endParaRPr lang="ko-KR" altLang="en-US" sz="1000" dirty="0"/>
          </a:p>
        </p:txBody>
      </p:sp>
      <p:pic>
        <p:nvPicPr>
          <p:cNvPr id="31" name="Picture 16">
            <a:extLst>
              <a:ext uri="{FF2B5EF4-FFF2-40B4-BE49-F238E27FC236}">
                <a16:creationId xmlns:a16="http://schemas.microsoft.com/office/drawing/2014/main" id="{BE625AFC-64B3-506E-5DD3-B205C02D33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2654" y="3368602"/>
            <a:ext cx="5350243" cy="3336007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32" name="Picture 19">
            <a:extLst>
              <a:ext uri="{FF2B5EF4-FFF2-40B4-BE49-F238E27FC236}">
                <a16:creationId xmlns:a16="http://schemas.microsoft.com/office/drawing/2014/main" id="{5C5EF770-5BC9-2594-8E32-4B0CA7658B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0365" y="5184403"/>
            <a:ext cx="1343305" cy="134267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Picture 20">
            <a:extLst>
              <a:ext uri="{FF2B5EF4-FFF2-40B4-BE49-F238E27FC236}">
                <a16:creationId xmlns:a16="http://schemas.microsoft.com/office/drawing/2014/main" id="{3FA52803-55CF-0113-519F-23A5400F0F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98159" y="4453973"/>
            <a:ext cx="1330521" cy="134702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015765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4B3D5BE7-1783-4FFD-B53F-ECFABAABA225}"/>
              </a:ext>
            </a:extLst>
          </p:cNvPr>
          <p:cNvGrpSpPr/>
          <p:nvPr/>
        </p:nvGrpSpPr>
        <p:grpSpPr>
          <a:xfrm>
            <a:off x="430306" y="1408458"/>
            <a:ext cx="5243445" cy="381458"/>
            <a:chOff x="430306" y="1408458"/>
            <a:chExt cx="5243445" cy="381458"/>
          </a:xfrm>
        </p:grpSpPr>
        <p:sp>
          <p:nvSpPr>
            <p:cNvPr id="9" name="TextBox 36">
              <a:extLst>
                <a:ext uri="{FF2B5EF4-FFF2-40B4-BE49-F238E27FC236}">
                  <a16:creationId xmlns:a16="http://schemas.microsoft.com/office/drawing/2014/main" id="{9A191EE6-9298-4489-86B3-1A36CB5A408E}"/>
                </a:ext>
              </a:extLst>
            </p:cNvPr>
            <p:cNvSpPr txBox="1"/>
            <p:nvPr/>
          </p:nvSpPr>
          <p:spPr>
            <a:xfrm>
              <a:off x="1304365" y="1443791"/>
              <a:ext cx="4369386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1pPr>
              <a:lvl2pPr marL="494297" indent="3457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2pPr>
              <a:lvl3pPr marL="990323" indent="5185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3pPr>
              <a:lvl4pPr marL="1486348" indent="6913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4pPr>
              <a:lvl5pPr marL="1980645" indent="1037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5pPr>
              <a:lvl6pPr marL="2488768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6pPr>
              <a:lvl7pPr marL="2986522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7pPr>
              <a:lvl8pPr marL="3484275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8pPr>
              <a:lvl9pPr marL="3982029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Convolutional Neural Network (CNN)</a:t>
              </a:r>
              <a:endParaRPr lang="ko-KR" altLang="en-US" sz="1800" b="1" dirty="0">
                <a:ln w="1270">
                  <a:noFill/>
                </a:ln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8ADE7D31-892C-4F9A-A0C0-D85558E7C19B}"/>
                </a:ext>
              </a:extLst>
            </p:cNvPr>
            <p:cNvGrpSpPr/>
            <p:nvPr/>
          </p:nvGrpSpPr>
          <p:grpSpPr>
            <a:xfrm>
              <a:off x="430306" y="1408458"/>
              <a:ext cx="729983" cy="381458"/>
              <a:chOff x="6228680" y="6884181"/>
              <a:chExt cx="667988" cy="249385"/>
            </a:xfrm>
          </p:grpSpPr>
          <p:sp>
            <p:nvSpPr>
              <p:cNvPr id="11" name="사각형: 둥근 위쪽 모서리 24">
                <a:extLst>
                  <a:ext uri="{FF2B5EF4-FFF2-40B4-BE49-F238E27FC236}">
                    <a16:creationId xmlns:a16="http://schemas.microsoft.com/office/drawing/2014/main" id="{20CCB7A7-7F67-425E-819E-6BE9496F6BF2}"/>
                  </a:ext>
                </a:extLst>
              </p:cNvPr>
              <p:cNvSpPr/>
              <p:nvPr/>
            </p:nvSpPr>
            <p:spPr>
              <a:xfrm rot="5400000">
                <a:off x="6437981" y="6674880"/>
                <a:ext cx="249385" cy="66798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22000">
                    <a:schemeClr val="tx1">
                      <a:alpha val="50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5400000" scaled="1"/>
              </a:gradFill>
              <a:ln w="12700">
                <a:gradFill>
                  <a:gsLst>
                    <a:gs pos="9000">
                      <a:schemeClr val="bg1"/>
                    </a:gs>
                    <a:gs pos="92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latinLnBrk="1"/>
                <a:endParaRPr lang="ko-KR" altLang="en-US" b="1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0A2ACFD-6DB0-4A53-A887-B85DDD5DB5CB}"/>
                  </a:ext>
                </a:extLst>
              </p:cNvPr>
              <p:cNvSpPr txBox="1"/>
              <p:nvPr/>
            </p:nvSpPr>
            <p:spPr>
              <a:xfrm>
                <a:off x="6528557" y="6904142"/>
                <a:ext cx="264927" cy="181093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 fontAlgn="base" latinLnBrk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ko-KR" b="1" spc="-80" dirty="0">
                    <a:ln w="1270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1.</a:t>
                </a:r>
                <a:endParaRPr kumimoji="1" lang="ko-KR" altLang="en-US" b="1" spc="-80" dirty="0">
                  <a:ln w="127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9BE74322-39DA-2C1A-8F7B-7B9E49F7F5D3}"/>
              </a:ext>
            </a:extLst>
          </p:cNvPr>
          <p:cNvSpPr txBox="1"/>
          <p:nvPr/>
        </p:nvSpPr>
        <p:spPr>
          <a:xfrm>
            <a:off x="1304365" y="599583"/>
            <a:ext cx="79702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연구 방법</a:t>
            </a:r>
            <a:endParaRPr lang="ko-KR" altLang="en-US" sz="2000" i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0129D79-75A9-F339-3B0A-DE94C36C7EF6}"/>
              </a:ext>
            </a:extLst>
          </p:cNvPr>
          <p:cNvSpPr txBox="1"/>
          <p:nvPr/>
        </p:nvSpPr>
        <p:spPr>
          <a:xfrm>
            <a:off x="897429" y="1835034"/>
            <a:ext cx="9237340" cy="62164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285750" indent="-285750">
              <a:lnSpc>
                <a:spcPct val="130000"/>
              </a:lnSpc>
              <a:buFont typeface="Arial" panose="020B0604020202020204" pitchFamily="34" charset="0"/>
              <a:buChar char="•"/>
              <a:defRPr sz="1400">
                <a:latin typeface="+mn-ea"/>
              </a:defRPr>
            </a:lvl1pPr>
            <a:lvl2pPr marL="742950" lvl="1" indent="-285750">
              <a:lnSpc>
                <a:spcPct val="130000"/>
              </a:lnSpc>
              <a:buFont typeface="Wingdings" panose="05000000000000000000" pitchFamily="2" charset="2"/>
              <a:buChar char="ü"/>
              <a:defRPr sz="1400">
                <a:latin typeface="+mn-ea"/>
              </a:defRPr>
            </a:lvl2pPr>
          </a:lstStyle>
          <a:p>
            <a:r>
              <a:rPr lang="ko-KR" altLang="en-US" dirty="0"/>
              <a:t>이미지를 분석하기 위해 패턴을 찾는데 유용한 알고리즘으로</a:t>
            </a:r>
            <a:r>
              <a:rPr lang="en-US" altLang="ko-KR" dirty="0"/>
              <a:t>, </a:t>
            </a:r>
            <a:r>
              <a:rPr lang="ko-KR" altLang="en-US" dirty="0"/>
              <a:t>데이터에서 이미지를 직접 학습하고 패턴을 사용해 이미지를 분류</a:t>
            </a:r>
            <a:endParaRPr lang="en-US" altLang="ko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BF492A-4689-EEFA-24AD-0DB704D58154}"/>
              </a:ext>
            </a:extLst>
          </p:cNvPr>
          <p:cNvSpPr txBox="1"/>
          <p:nvPr/>
        </p:nvSpPr>
        <p:spPr>
          <a:xfrm>
            <a:off x="10134769" y="7077075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E2886697-6AD6-4FDA-9E51-14A767932366}" type="slidenum">
              <a:rPr lang="ko-KR" altLang="en-US" sz="1200" smtClean="0"/>
              <a:t>15</a:t>
            </a:fld>
            <a:endParaRPr lang="ko-KR" altLang="en-US" sz="1200"/>
          </a:p>
        </p:txBody>
      </p:sp>
      <p:pic>
        <p:nvPicPr>
          <p:cNvPr id="2" name="Picture 25">
            <a:extLst>
              <a:ext uri="{FF2B5EF4-FFF2-40B4-BE49-F238E27FC236}">
                <a16:creationId xmlns:a16="http://schemas.microsoft.com/office/drawing/2014/main" id="{39552D0C-7892-A5E3-F626-6E7DAB07EF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6066" y="2456679"/>
            <a:ext cx="7273928" cy="1367896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3" name="_x1087094960">
            <a:extLst>
              <a:ext uri="{FF2B5EF4-FFF2-40B4-BE49-F238E27FC236}">
                <a16:creationId xmlns:a16="http://schemas.microsoft.com/office/drawing/2014/main" id="{0FA8998B-7AE2-EFBB-6661-ED292C6E85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95" b="10160"/>
          <a:stretch/>
        </p:blipFill>
        <p:spPr bwMode="auto">
          <a:xfrm>
            <a:off x="1845553" y="4133530"/>
            <a:ext cx="7341092" cy="2826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83174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4B3D5BE7-1783-4FFD-B53F-ECFABAABA225}"/>
              </a:ext>
            </a:extLst>
          </p:cNvPr>
          <p:cNvGrpSpPr/>
          <p:nvPr/>
        </p:nvGrpSpPr>
        <p:grpSpPr>
          <a:xfrm>
            <a:off x="430306" y="1408458"/>
            <a:ext cx="5243445" cy="381458"/>
            <a:chOff x="430306" y="1408458"/>
            <a:chExt cx="5243445" cy="381458"/>
          </a:xfrm>
        </p:grpSpPr>
        <p:sp>
          <p:nvSpPr>
            <p:cNvPr id="9" name="TextBox 36">
              <a:extLst>
                <a:ext uri="{FF2B5EF4-FFF2-40B4-BE49-F238E27FC236}">
                  <a16:creationId xmlns:a16="http://schemas.microsoft.com/office/drawing/2014/main" id="{9A191EE6-9298-4489-86B3-1A36CB5A408E}"/>
                </a:ext>
              </a:extLst>
            </p:cNvPr>
            <p:cNvSpPr txBox="1"/>
            <p:nvPr/>
          </p:nvSpPr>
          <p:spPr>
            <a:xfrm>
              <a:off x="1304365" y="1443791"/>
              <a:ext cx="4369386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1pPr>
              <a:lvl2pPr marL="494297" indent="3457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2pPr>
              <a:lvl3pPr marL="990323" indent="5185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3pPr>
              <a:lvl4pPr marL="1486348" indent="6913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4pPr>
              <a:lvl5pPr marL="1980645" indent="1037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5pPr>
              <a:lvl6pPr marL="2488768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6pPr>
              <a:lvl7pPr marL="2986522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7pPr>
              <a:lvl8pPr marL="3484275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8pPr>
              <a:lvl9pPr marL="3982029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Auto-Encoder</a:t>
              </a:r>
              <a:endParaRPr lang="ko-KR" altLang="en-US" sz="1800" b="1" dirty="0">
                <a:ln w="1270">
                  <a:noFill/>
                </a:ln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8ADE7D31-892C-4F9A-A0C0-D85558E7C19B}"/>
                </a:ext>
              </a:extLst>
            </p:cNvPr>
            <p:cNvGrpSpPr/>
            <p:nvPr/>
          </p:nvGrpSpPr>
          <p:grpSpPr>
            <a:xfrm>
              <a:off x="430306" y="1408458"/>
              <a:ext cx="729983" cy="381458"/>
              <a:chOff x="6228680" y="6884181"/>
              <a:chExt cx="667988" cy="249385"/>
            </a:xfrm>
          </p:grpSpPr>
          <p:sp>
            <p:nvSpPr>
              <p:cNvPr id="11" name="사각형: 둥근 위쪽 모서리 24">
                <a:extLst>
                  <a:ext uri="{FF2B5EF4-FFF2-40B4-BE49-F238E27FC236}">
                    <a16:creationId xmlns:a16="http://schemas.microsoft.com/office/drawing/2014/main" id="{20CCB7A7-7F67-425E-819E-6BE9496F6BF2}"/>
                  </a:ext>
                </a:extLst>
              </p:cNvPr>
              <p:cNvSpPr/>
              <p:nvPr/>
            </p:nvSpPr>
            <p:spPr>
              <a:xfrm rot="5400000">
                <a:off x="6437981" y="6674880"/>
                <a:ext cx="249385" cy="66798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22000">
                    <a:schemeClr val="tx1">
                      <a:alpha val="50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5400000" scaled="1"/>
              </a:gradFill>
              <a:ln w="12700">
                <a:gradFill>
                  <a:gsLst>
                    <a:gs pos="9000">
                      <a:schemeClr val="bg1"/>
                    </a:gs>
                    <a:gs pos="92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latinLnBrk="1"/>
                <a:endParaRPr lang="ko-KR" altLang="en-US" b="1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0A2ACFD-6DB0-4A53-A887-B85DDD5DB5CB}"/>
                  </a:ext>
                </a:extLst>
              </p:cNvPr>
              <p:cNvSpPr txBox="1"/>
              <p:nvPr/>
            </p:nvSpPr>
            <p:spPr>
              <a:xfrm>
                <a:off x="6528557" y="6904142"/>
                <a:ext cx="264927" cy="181093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 fontAlgn="base" latinLnBrk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ko-KR" b="1" spc="-80" dirty="0">
                    <a:ln w="1270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2.</a:t>
                </a:r>
                <a:endParaRPr kumimoji="1" lang="ko-KR" altLang="en-US" b="1" spc="-80" dirty="0">
                  <a:ln w="127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9BE74322-39DA-2C1A-8F7B-7B9E49F7F5D3}"/>
              </a:ext>
            </a:extLst>
          </p:cNvPr>
          <p:cNvSpPr txBox="1"/>
          <p:nvPr/>
        </p:nvSpPr>
        <p:spPr>
          <a:xfrm>
            <a:off x="1304365" y="599583"/>
            <a:ext cx="79702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연구 방법</a:t>
            </a:r>
            <a:endParaRPr lang="ko-KR" altLang="en-US" sz="2000" i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0129D79-75A9-F339-3B0A-DE94C36C7EF6}"/>
              </a:ext>
            </a:extLst>
          </p:cNvPr>
          <p:cNvSpPr txBox="1"/>
          <p:nvPr/>
        </p:nvSpPr>
        <p:spPr>
          <a:xfrm>
            <a:off x="897429" y="1835034"/>
            <a:ext cx="9628331" cy="202202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285750" indent="-285750">
              <a:lnSpc>
                <a:spcPct val="130000"/>
              </a:lnSpc>
              <a:buFont typeface="Arial" panose="020B0604020202020204" pitchFamily="34" charset="0"/>
              <a:buChar char="•"/>
              <a:defRPr sz="1400">
                <a:latin typeface="+mn-ea"/>
              </a:defRPr>
            </a:lvl1pPr>
            <a:lvl2pPr marL="742950" lvl="1" indent="-285750">
              <a:lnSpc>
                <a:spcPct val="130000"/>
              </a:lnSpc>
              <a:buFont typeface="Wingdings" panose="05000000000000000000" pitchFamily="2" charset="2"/>
              <a:buChar char="ü"/>
              <a:defRPr sz="1400">
                <a:latin typeface="+mn-ea"/>
              </a:defRPr>
            </a:lvl2pPr>
          </a:lstStyle>
          <a:p>
            <a:r>
              <a:rPr lang="ko-KR" altLang="en-US" dirty="0"/>
              <a:t>라벨이 없는 훈련 데이터를 사용하며</a:t>
            </a:r>
            <a:r>
              <a:rPr lang="en-US" altLang="ko-KR" dirty="0"/>
              <a:t>(</a:t>
            </a:r>
            <a:r>
              <a:rPr lang="ko-KR" altLang="en-US" dirty="0"/>
              <a:t>비지도 학습</a:t>
            </a:r>
            <a:r>
              <a:rPr lang="en-US" altLang="ko-KR" dirty="0"/>
              <a:t>)</a:t>
            </a:r>
            <a:r>
              <a:rPr lang="ko-KR" altLang="en-US" dirty="0"/>
              <a:t> 입력 데이터의 표현을 효율적으로 학습할 수 있는 인공신경으로</a:t>
            </a:r>
            <a:r>
              <a:rPr lang="en-US" altLang="ko-KR" dirty="0"/>
              <a:t>, input </a:t>
            </a:r>
            <a:r>
              <a:rPr lang="ko-KR" altLang="en-US" dirty="0"/>
              <a:t>레이어</a:t>
            </a:r>
            <a:r>
              <a:rPr lang="en-US" altLang="ko-KR" dirty="0"/>
              <a:t>, hidden </a:t>
            </a:r>
            <a:r>
              <a:rPr lang="ko-KR" altLang="en-US" dirty="0"/>
              <a:t>레이어</a:t>
            </a:r>
            <a:r>
              <a:rPr lang="en-US" altLang="ko-KR" dirty="0"/>
              <a:t>, output </a:t>
            </a:r>
            <a:r>
              <a:rPr lang="ko-KR" altLang="en-US" dirty="0"/>
              <a:t>레이어로 구성</a:t>
            </a:r>
            <a:endParaRPr lang="en-US" altLang="ko-KR" dirty="0"/>
          </a:p>
          <a:p>
            <a:r>
              <a:rPr lang="ko-KR" altLang="en-US" dirty="0"/>
              <a:t>일반적으로 </a:t>
            </a:r>
            <a:r>
              <a:rPr lang="en-US" altLang="ko-KR" dirty="0"/>
              <a:t>Input </a:t>
            </a:r>
            <a:r>
              <a:rPr lang="ko-KR" altLang="en-US" dirty="0"/>
              <a:t>유닛보다 훨씬 낮은 차원의 </a:t>
            </a:r>
            <a:r>
              <a:rPr lang="en-US" altLang="ko-KR" dirty="0"/>
              <a:t>hidden </a:t>
            </a:r>
            <a:r>
              <a:rPr lang="ko-KR" altLang="en-US" dirty="0"/>
              <a:t>유닛을 가지므로 주로 차원 축소</a:t>
            </a:r>
            <a:r>
              <a:rPr lang="en-US" altLang="ko-KR" dirty="0"/>
              <a:t>(Dimensionality Reduction) </a:t>
            </a:r>
            <a:r>
              <a:rPr lang="ko-KR" altLang="en-US" dirty="0"/>
              <a:t>목적으로 사용</a:t>
            </a:r>
            <a:endParaRPr lang="en-US" altLang="ko-KR" dirty="0"/>
          </a:p>
          <a:p>
            <a:r>
              <a:rPr lang="ko-KR" altLang="en-US" dirty="0"/>
              <a:t>다양한 응용 분야를 갖고 있는데 그 중 하나가 이상 탐지</a:t>
            </a:r>
            <a:r>
              <a:rPr lang="en-US" altLang="ko-KR" dirty="0"/>
              <a:t>(anomaly detection) </a:t>
            </a:r>
            <a:r>
              <a:rPr lang="ko-KR" altLang="en-US" dirty="0"/>
              <a:t>분야이며</a:t>
            </a:r>
            <a:r>
              <a:rPr lang="en-US" altLang="ko-KR" dirty="0"/>
              <a:t>, </a:t>
            </a:r>
            <a:r>
              <a:rPr lang="ko-KR" altLang="en-US" dirty="0"/>
              <a:t>또한 강력한 </a:t>
            </a:r>
            <a:r>
              <a:rPr lang="en-US" altLang="ko-KR" dirty="0"/>
              <a:t>feature extractor</a:t>
            </a:r>
            <a:r>
              <a:rPr lang="ko-KR" altLang="en-US" dirty="0"/>
              <a:t>로 작동하기 때문에 비지도 사전훈련에 사용될 수 있고</a:t>
            </a:r>
            <a:r>
              <a:rPr lang="en-US" altLang="ko-KR" dirty="0"/>
              <a:t>, </a:t>
            </a:r>
            <a:r>
              <a:rPr lang="ko-KR" altLang="en-US" dirty="0"/>
              <a:t>훈련 데이터와 매우 비슷한 새로운 데이터를 생성하는 생성 모델</a:t>
            </a:r>
            <a:r>
              <a:rPr lang="en-US" altLang="ko-KR" dirty="0"/>
              <a:t>(generative model)</a:t>
            </a:r>
            <a:r>
              <a:rPr lang="ko-KR" altLang="en-US" dirty="0"/>
              <a:t>로서 사용될 수 있음</a:t>
            </a:r>
            <a:endParaRPr lang="en-US" altLang="ko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BF492A-4689-EEFA-24AD-0DB704D58154}"/>
              </a:ext>
            </a:extLst>
          </p:cNvPr>
          <p:cNvSpPr txBox="1"/>
          <p:nvPr/>
        </p:nvSpPr>
        <p:spPr>
          <a:xfrm>
            <a:off x="10134769" y="7077075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E2886697-6AD6-4FDA-9E51-14A767932366}" type="slidenum">
              <a:rPr lang="ko-KR" altLang="en-US" sz="1200" smtClean="0"/>
              <a:t>16</a:t>
            </a:fld>
            <a:endParaRPr lang="ko-KR" altLang="en-US" sz="1200"/>
          </a:p>
        </p:txBody>
      </p:sp>
      <p:pic>
        <p:nvPicPr>
          <p:cNvPr id="2" name="Picture 27">
            <a:extLst>
              <a:ext uri="{FF2B5EF4-FFF2-40B4-BE49-F238E27FC236}">
                <a16:creationId xmlns:a16="http://schemas.microsoft.com/office/drawing/2014/main" id="{56C9B042-9FFC-B8E9-F41A-95514600E4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3640" y="3857062"/>
            <a:ext cx="6469332" cy="3013816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2977678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4B3D5BE7-1783-4FFD-B53F-ECFABAABA225}"/>
              </a:ext>
            </a:extLst>
          </p:cNvPr>
          <p:cNvGrpSpPr/>
          <p:nvPr/>
        </p:nvGrpSpPr>
        <p:grpSpPr>
          <a:xfrm>
            <a:off x="430306" y="1408458"/>
            <a:ext cx="5243445" cy="381458"/>
            <a:chOff x="430306" y="1408458"/>
            <a:chExt cx="5243445" cy="381458"/>
          </a:xfrm>
        </p:grpSpPr>
        <p:sp>
          <p:nvSpPr>
            <p:cNvPr id="9" name="TextBox 36">
              <a:extLst>
                <a:ext uri="{FF2B5EF4-FFF2-40B4-BE49-F238E27FC236}">
                  <a16:creationId xmlns:a16="http://schemas.microsoft.com/office/drawing/2014/main" id="{9A191EE6-9298-4489-86B3-1A36CB5A408E}"/>
                </a:ext>
              </a:extLst>
            </p:cNvPr>
            <p:cNvSpPr txBox="1"/>
            <p:nvPr/>
          </p:nvSpPr>
          <p:spPr>
            <a:xfrm>
              <a:off x="1304365" y="1443791"/>
              <a:ext cx="4369386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1pPr>
              <a:lvl2pPr marL="494297" indent="3457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2pPr>
              <a:lvl3pPr marL="990323" indent="5185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3pPr>
              <a:lvl4pPr marL="1486348" indent="6913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4pPr>
              <a:lvl5pPr marL="1980645" indent="1037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5pPr>
              <a:lvl6pPr marL="2488768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6pPr>
              <a:lvl7pPr marL="2986522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7pPr>
              <a:lvl8pPr marL="3484275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8pPr>
              <a:lvl9pPr marL="3982029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Skip-Connection</a:t>
              </a:r>
              <a:endParaRPr lang="ko-KR" altLang="en-US" sz="1800" b="1" dirty="0">
                <a:ln w="1270">
                  <a:noFill/>
                </a:ln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8ADE7D31-892C-4F9A-A0C0-D85558E7C19B}"/>
                </a:ext>
              </a:extLst>
            </p:cNvPr>
            <p:cNvGrpSpPr/>
            <p:nvPr/>
          </p:nvGrpSpPr>
          <p:grpSpPr>
            <a:xfrm>
              <a:off x="430306" y="1408458"/>
              <a:ext cx="729983" cy="381458"/>
              <a:chOff x="6228680" y="6884181"/>
              <a:chExt cx="667988" cy="249385"/>
            </a:xfrm>
          </p:grpSpPr>
          <p:sp>
            <p:nvSpPr>
              <p:cNvPr id="11" name="사각형: 둥근 위쪽 모서리 24">
                <a:extLst>
                  <a:ext uri="{FF2B5EF4-FFF2-40B4-BE49-F238E27FC236}">
                    <a16:creationId xmlns:a16="http://schemas.microsoft.com/office/drawing/2014/main" id="{20CCB7A7-7F67-425E-819E-6BE9496F6BF2}"/>
                  </a:ext>
                </a:extLst>
              </p:cNvPr>
              <p:cNvSpPr/>
              <p:nvPr/>
            </p:nvSpPr>
            <p:spPr>
              <a:xfrm rot="5400000">
                <a:off x="6437981" y="6674880"/>
                <a:ext cx="249385" cy="66798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22000">
                    <a:schemeClr val="tx1">
                      <a:alpha val="50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5400000" scaled="1"/>
              </a:gradFill>
              <a:ln w="12700">
                <a:gradFill>
                  <a:gsLst>
                    <a:gs pos="9000">
                      <a:schemeClr val="bg1"/>
                    </a:gs>
                    <a:gs pos="92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latinLnBrk="1"/>
                <a:endParaRPr lang="ko-KR" altLang="en-US" b="1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0A2ACFD-6DB0-4A53-A887-B85DDD5DB5CB}"/>
                  </a:ext>
                </a:extLst>
              </p:cNvPr>
              <p:cNvSpPr txBox="1"/>
              <p:nvPr/>
            </p:nvSpPr>
            <p:spPr>
              <a:xfrm>
                <a:off x="6528557" y="6904142"/>
                <a:ext cx="264927" cy="181093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 fontAlgn="base" latinLnBrk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ko-KR" b="1" spc="-80" dirty="0">
                    <a:ln w="1270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3.</a:t>
                </a:r>
                <a:endParaRPr kumimoji="1" lang="ko-KR" altLang="en-US" b="1" spc="-80" dirty="0">
                  <a:ln w="127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9BE74322-39DA-2C1A-8F7B-7B9E49F7F5D3}"/>
              </a:ext>
            </a:extLst>
          </p:cNvPr>
          <p:cNvSpPr txBox="1"/>
          <p:nvPr/>
        </p:nvSpPr>
        <p:spPr>
          <a:xfrm>
            <a:off x="1304365" y="599583"/>
            <a:ext cx="79702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연구 방법</a:t>
            </a:r>
            <a:endParaRPr lang="ko-KR" altLang="en-US" sz="2000" i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0129D79-75A9-F339-3B0A-DE94C36C7EF6}"/>
              </a:ext>
            </a:extLst>
          </p:cNvPr>
          <p:cNvSpPr txBox="1"/>
          <p:nvPr/>
        </p:nvSpPr>
        <p:spPr>
          <a:xfrm>
            <a:off x="897429" y="1835034"/>
            <a:ext cx="9425131" cy="118827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285750" indent="-285750">
              <a:lnSpc>
                <a:spcPct val="130000"/>
              </a:lnSpc>
              <a:buFont typeface="Arial" panose="020B0604020202020204" pitchFamily="34" charset="0"/>
              <a:buChar char="•"/>
              <a:defRPr sz="1400">
                <a:latin typeface="+mn-ea"/>
              </a:defRPr>
            </a:lvl1pPr>
            <a:lvl2pPr marL="742950" lvl="1" indent="-285750">
              <a:lnSpc>
                <a:spcPct val="130000"/>
              </a:lnSpc>
              <a:buFont typeface="Wingdings" panose="05000000000000000000" pitchFamily="2" charset="2"/>
              <a:buChar char="ü"/>
              <a:defRPr sz="1400">
                <a:latin typeface="+mn-ea"/>
              </a:defRPr>
            </a:lvl2pPr>
          </a:lstStyle>
          <a:p>
            <a:r>
              <a:rPr lang="en-US" altLang="ko-KR" dirty="0"/>
              <a:t>Convolution </a:t>
            </a:r>
            <a:r>
              <a:rPr lang="ko-KR" altLang="en-US" dirty="0"/>
              <a:t>연산을 진행하면서</a:t>
            </a:r>
            <a:r>
              <a:rPr lang="en-US" altLang="ko-KR" dirty="0"/>
              <a:t>, </a:t>
            </a:r>
            <a:r>
              <a:rPr lang="ko-KR" altLang="en-US" dirty="0"/>
              <a:t>인코딩 되는 과정의 정보들을 기억했다가</a:t>
            </a:r>
            <a:r>
              <a:rPr lang="en-US" altLang="ko-KR" dirty="0"/>
              <a:t> </a:t>
            </a:r>
            <a:r>
              <a:rPr lang="ko-KR" altLang="en-US" dirty="0"/>
              <a:t>디코딩을 하는 과정에 같이 소스로 추가해주는 것으로</a:t>
            </a:r>
            <a:r>
              <a:rPr lang="en-US" altLang="ko-KR" dirty="0"/>
              <a:t>, </a:t>
            </a:r>
            <a:r>
              <a:rPr lang="ko-KR" altLang="en-US" dirty="0"/>
              <a:t>차원이 축소되면서 손실되는 정보들을 복원 시에 보완할 수 있도록 지원</a:t>
            </a:r>
            <a:endParaRPr lang="en-US" altLang="ko-KR" dirty="0"/>
          </a:p>
          <a:p>
            <a:r>
              <a:rPr lang="ko-KR" altLang="en-US" b="0" i="0" dirty="0">
                <a:solidFill>
                  <a:srgbClr val="030303"/>
                </a:solidFill>
                <a:effectLst/>
                <a:latin typeface="NanumSquareNeo"/>
              </a:rPr>
              <a:t>이전 </a:t>
            </a:r>
            <a:r>
              <a:rPr lang="en-US" altLang="ko-KR" b="0" i="0" dirty="0">
                <a:solidFill>
                  <a:srgbClr val="030303"/>
                </a:solidFill>
                <a:effectLst/>
                <a:latin typeface="NanumSquareNeo"/>
              </a:rPr>
              <a:t>Layer</a:t>
            </a:r>
            <a:r>
              <a:rPr lang="ko-KR" altLang="en-US" b="0" i="0" dirty="0">
                <a:solidFill>
                  <a:srgbClr val="030303"/>
                </a:solidFill>
                <a:effectLst/>
                <a:latin typeface="NanumSquareNeo"/>
              </a:rPr>
              <a:t>의 정보를 직접적으로 </a:t>
            </a:r>
            <a:r>
              <a:rPr lang="en-US" altLang="ko-KR" b="0" i="0" dirty="0">
                <a:solidFill>
                  <a:srgbClr val="030303"/>
                </a:solidFill>
                <a:effectLst/>
                <a:latin typeface="NanumSquareNeo"/>
              </a:rPr>
              <a:t>Direct</a:t>
            </a:r>
            <a:r>
              <a:rPr lang="ko-KR" altLang="en-US" b="0" i="0" dirty="0">
                <a:solidFill>
                  <a:srgbClr val="030303"/>
                </a:solidFill>
                <a:effectLst/>
                <a:latin typeface="NanumSquareNeo"/>
              </a:rPr>
              <a:t>하게 이용하기 위해 이전 층의 </a:t>
            </a:r>
            <a:r>
              <a:rPr lang="ko-KR" altLang="en-US" i="0" dirty="0">
                <a:effectLst/>
                <a:latin typeface="NanumSquareNeo"/>
              </a:rPr>
              <a:t>입력</a:t>
            </a:r>
            <a:r>
              <a:rPr lang="en-US" altLang="ko-KR" i="0" dirty="0">
                <a:effectLst/>
                <a:latin typeface="NanumSquareNeo"/>
              </a:rPr>
              <a:t>(</a:t>
            </a:r>
            <a:r>
              <a:rPr lang="ko-KR" altLang="en-US" i="0" dirty="0">
                <a:effectLst/>
                <a:latin typeface="NanumSquareNeo"/>
              </a:rPr>
              <a:t>정보</a:t>
            </a:r>
            <a:r>
              <a:rPr lang="en-US" altLang="ko-KR" i="0" dirty="0">
                <a:effectLst/>
                <a:latin typeface="NanumSquareNeo"/>
              </a:rPr>
              <a:t>)</a:t>
            </a:r>
            <a:r>
              <a:rPr lang="ko-KR" altLang="en-US" i="0" dirty="0">
                <a:effectLst/>
                <a:latin typeface="NanumSquareNeo"/>
              </a:rPr>
              <a:t>를 연결</a:t>
            </a:r>
            <a:r>
              <a:rPr lang="ko-KR" altLang="en-US" b="0" i="0" dirty="0">
                <a:solidFill>
                  <a:srgbClr val="030303"/>
                </a:solidFill>
                <a:effectLst/>
                <a:latin typeface="NanumSquareNeo"/>
              </a:rPr>
              <a:t>한다는 개념으로</a:t>
            </a:r>
            <a:r>
              <a:rPr lang="en-US" altLang="ko-KR" b="0" i="0" dirty="0">
                <a:solidFill>
                  <a:srgbClr val="030303"/>
                </a:solidFill>
                <a:effectLst/>
                <a:latin typeface="NanumSquareNeo"/>
              </a:rPr>
              <a:t>, </a:t>
            </a:r>
            <a:r>
              <a:rPr lang="ko-KR" altLang="en-US" b="0" i="0" dirty="0">
                <a:solidFill>
                  <a:srgbClr val="030303"/>
                </a:solidFill>
                <a:effectLst/>
                <a:latin typeface="NanumSquareNeo"/>
              </a:rPr>
              <a:t>학습 시 </a:t>
            </a:r>
            <a:r>
              <a:rPr lang="en-US" altLang="ko-KR" b="0" i="0" dirty="0">
                <a:solidFill>
                  <a:srgbClr val="030303"/>
                </a:solidFill>
                <a:effectLst/>
                <a:latin typeface="NanumSquareNeo"/>
              </a:rPr>
              <a:t>Backpropagation</a:t>
            </a:r>
            <a:r>
              <a:rPr lang="ko-KR" altLang="en-US" b="0" i="0" dirty="0">
                <a:solidFill>
                  <a:srgbClr val="030303"/>
                </a:solidFill>
                <a:effectLst/>
                <a:latin typeface="NanumSquareNeo"/>
              </a:rPr>
              <a:t>에서 </a:t>
            </a:r>
            <a:r>
              <a:rPr lang="en-US" altLang="ko-KR" b="0" i="0" dirty="0">
                <a:solidFill>
                  <a:srgbClr val="030303"/>
                </a:solidFill>
                <a:effectLst/>
                <a:latin typeface="NanumSquareNeo"/>
              </a:rPr>
              <a:t>"</a:t>
            </a:r>
            <a:r>
              <a:rPr lang="ko-KR" altLang="en-US" b="0" i="0" dirty="0">
                <a:solidFill>
                  <a:srgbClr val="030303"/>
                </a:solidFill>
                <a:effectLst/>
                <a:latin typeface="NanumSquareNeo"/>
              </a:rPr>
              <a:t>기울기에 대한 대체 경로</a:t>
            </a:r>
            <a:r>
              <a:rPr lang="en-US" altLang="ko-KR" b="0" i="0" dirty="0">
                <a:solidFill>
                  <a:srgbClr val="030303"/>
                </a:solidFill>
                <a:effectLst/>
                <a:latin typeface="NanumSquareNeo"/>
              </a:rPr>
              <a:t>"</a:t>
            </a:r>
            <a:r>
              <a:rPr lang="ko-KR" altLang="en-US" b="0" i="0" dirty="0">
                <a:solidFill>
                  <a:srgbClr val="030303"/>
                </a:solidFill>
                <a:effectLst/>
                <a:latin typeface="NanumSquareNeo"/>
              </a:rPr>
              <a:t>를 제공함으로써 </a:t>
            </a:r>
            <a:r>
              <a:rPr lang="en-US" altLang="ko-KR" b="0" i="0" dirty="0">
                <a:solidFill>
                  <a:srgbClr val="030303"/>
                </a:solidFill>
                <a:effectLst/>
                <a:latin typeface="NanumSquareNeo"/>
              </a:rPr>
              <a:t>Vanishing Gradient</a:t>
            </a:r>
            <a:r>
              <a:rPr lang="ko-KR" altLang="en-US" b="0" i="0" dirty="0">
                <a:solidFill>
                  <a:srgbClr val="030303"/>
                </a:solidFill>
                <a:effectLst/>
                <a:latin typeface="NanumSquareNeo"/>
              </a:rPr>
              <a:t>를 해결하는 방법으로도 사용</a:t>
            </a:r>
            <a:endParaRPr lang="en-US" altLang="ko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BF492A-4689-EEFA-24AD-0DB704D58154}"/>
              </a:ext>
            </a:extLst>
          </p:cNvPr>
          <p:cNvSpPr txBox="1"/>
          <p:nvPr/>
        </p:nvSpPr>
        <p:spPr>
          <a:xfrm>
            <a:off x="10134769" y="7077075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E2886697-6AD6-4FDA-9E51-14A767932366}" type="slidenum">
              <a:rPr lang="ko-KR" altLang="en-US" sz="1200" smtClean="0"/>
              <a:t>17</a:t>
            </a:fld>
            <a:endParaRPr lang="ko-KR" altLang="en-US" sz="1200"/>
          </a:p>
        </p:txBody>
      </p:sp>
      <p:pic>
        <p:nvPicPr>
          <p:cNvPr id="1028" name="Picture 4" descr="long-skip-connection">
            <a:extLst>
              <a:ext uri="{FF2B5EF4-FFF2-40B4-BE49-F238E27FC236}">
                <a16:creationId xmlns:a16="http://schemas.microsoft.com/office/drawing/2014/main" id="{9C93FA1D-0CC8-8004-E91A-3B49F65C1A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9810" y="3234030"/>
            <a:ext cx="6900368" cy="3832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77307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4B3D5BE7-1783-4FFD-B53F-ECFABAABA225}"/>
              </a:ext>
            </a:extLst>
          </p:cNvPr>
          <p:cNvGrpSpPr/>
          <p:nvPr/>
        </p:nvGrpSpPr>
        <p:grpSpPr>
          <a:xfrm>
            <a:off x="430306" y="1408458"/>
            <a:ext cx="3895805" cy="381458"/>
            <a:chOff x="430306" y="1408458"/>
            <a:chExt cx="3895805" cy="381458"/>
          </a:xfrm>
        </p:grpSpPr>
        <p:sp>
          <p:nvSpPr>
            <p:cNvPr id="9" name="TextBox 36">
              <a:extLst>
                <a:ext uri="{FF2B5EF4-FFF2-40B4-BE49-F238E27FC236}">
                  <a16:creationId xmlns:a16="http://schemas.microsoft.com/office/drawing/2014/main" id="{9A191EE6-9298-4489-86B3-1A36CB5A408E}"/>
                </a:ext>
              </a:extLst>
            </p:cNvPr>
            <p:cNvSpPr txBox="1"/>
            <p:nvPr/>
          </p:nvSpPr>
          <p:spPr>
            <a:xfrm>
              <a:off x="1304365" y="1443791"/>
              <a:ext cx="3021746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1pPr>
              <a:lvl2pPr marL="494297" indent="3457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2pPr>
              <a:lvl3pPr marL="990323" indent="5185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3pPr>
              <a:lvl4pPr marL="1486348" indent="6913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4pPr>
              <a:lvl5pPr marL="1980645" indent="1037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5pPr>
              <a:lvl6pPr marL="2488768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6pPr>
              <a:lvl7pPr marL="2986522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7pPr>
              <a:lvl8pPr marL="3484275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8pPr>
              <a:lvl9pPr marL="3982029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제안 모델</a:t>
              </a:r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8ADE7D31-892C-4F9A-A0C0-D85558E7C19B}"/>
                </a:ext>
              </a:extLst>
            </p:cNvPr>
            <p:cNvGrpSpPr/>
            <p:nvPr/>
          </p:nvGrpSpPr>
          <p:grpSpPr>
            <a:xfrm>
              <a:off x="430306" y="1408458"/>
              <a:ext cx="729983" cy="381458"/>
              <a:chOff x="6228680" y="6884181"/>
              <a:chExt cx="667988" cy="249385"/>
            </a:xfrm>
          </p:grpSpPr>
          <p:sp>
            <p:nvSpPr>
              <p:cNvPr id="11" name="사각형: 둥근 위쪽 모서리 24">
                <a:extLst>
                  <a:ext uri="{FF2B5EF4-FFF2-40B4-BE49-F238E27FC236}">
                    <a16:creationId xmlns:a16="http://schemas.microsoft.com/office/drawing/2014/main" id="{20CCB7A7-7F67-425E-819E-6BE9496F6BF2}"/>
                  </a:ext>
                </a:extLst>
              </p:cNvPr>
              <p:cNvSpPr/>
              <p:nvPr/>
            </p:nvSpPr>
            <p:spPr>
              <a:xfrm rot="5400000">
                <a:off x="6437981" y="6674880"/>
                <a:ext cx="249385" cy="66798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22000">
                    <a:schemeClr val="tx1">
                      <a:alpha val="50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5400000" scaled="1"/>
              </a:gradFill>
              <a:ln w="12700">
                <a:gradFill>
                  <a:gsLst>
                    <a:gs pos="9000">
                      <a:schemeClr val="bg1"/>
                    </a:gs>
                    <a:gs pos="92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latinLnBrk="1"/>
                <a:endParaRPr lang="ko-KR" altLang="en-US" b="1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0A2ACFD-6DB0-4A53-A887-B85DDD5DB5CB}"/>
                  </a:ext>
                </a:extLst>
              </p:cNvPr>
              <p:cNvSpPr txBox="1"/>
              <p:nvPr/>
            </p:nvSpPr>
            <p:spPr>
              <a:xfrm>
                <a:off x="6528557" y="6904142"/>
                <a:ext cx="264927" cy="181093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 fontAlgn="base" latinLnBrk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ko-KR" b="1" spc="-80" dirty="0">
                    <a:ln w="1270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4.</a:t>
                </a:r>
                <a:endParaRPr kumimoji="1" lang="ko-KR" altLang="en-US" b="1" spc="-80" dirty="0">
                  <a:ln w="127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9BE74322-39DA-2C1A-8F7B-7B9E49F7F5D3}"/>
              </a:ext>
            </a:extLst>
          </p:cNvPr>
          <p:cNvSpPr txBox="1"/>
          <p:nvPr/>
        </p:nvSpPr>
        <p:spPr>
          <a:xfrm>
            <a:off x="1304365" y="599583"/>
            <a:ext cx="79702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연구 방법</a:t>
            </a:r>
            <a:endParaRPr lang="ko-KR" altLang="en-US" sz="2000" i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0129D79-75A9-F339-3B0A-DE94C36C7EF6}"/>
              </a:ext>
            </a:extLst>
          </p:cNvPr>
          <p:cNvSpPr txBox="1"/>
          <p:nvPr/>
        </p:nvSpPr>
        <p:spPr>
          <a:xfrm>
            <a:off x="685555" y="1956317"/>
            <a:ext cx="5536825" cy="370248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285750" indent="-285750">
              <a:lnSpc>
                <a:spcPct val="130000"/>
              </a:lnSpc>
              <a:buFont typeface="Arial" panose="020B0604020202020204" pitchFamily="34" charset="0"/>
              <a:buChar char="•"/>
              <a:defRPr sz="1400">
                <a:latin typeface="+mn-ea"/>
              </a:defRPr>
            </a:lvl1pPr>
            <a:lvl2pPr marL="742950" lvl="1" indent="-285750">
              <a:lnSpc>
                <a:spcPct val="130000"/>
              </a:lnSpc>
              <a:buFont typeface="Wingdings" panose="05000000000000000000" pitchFamily="2" charset="2"/>
              <a:buChar char="ü"/>
              <a:defRPr sz="1400">
                <a:latin typeface="+mn-ea"/>
              </a:defRPr>
            </a:lvl2pPr>
          </a:lstStyle>
          <a:p>
            <a:r>
              <a:rPr lang="ko-KR" altLang="en-US" dirty="0"/>
              <a:t>하나의 </a:t>
            </a:r>
            <a:r>
              <a:rPr lang="ko-KR" altLang="en-US" dirty="0" err="1"/>
              <a:t>입력층</a:t>
            </a:r>
            <a:r>
              <a:rPr lang="ko-KR" altLang="en-US" dirty="0"/>
              <a:t> </a:t>
            </a:r>
            <a:r>
              <a:rPr lang="en-US" altLang="ko-KR" dirty="0"/>
              <a:t>(Input</a:t>
            </a:r>
            <a:r>
              <a:rPr lang="ko-KR" altLang="en-US" dirty="0"/>
              <a:t> </a:t>
            </a:r>
            <a:r>
              <a:rPr lang="en-US" altLang="ko-KR" dirty="0"/>
              <a:t>Shape</a:t>
            </a:r>
            <a:r>
              <a:rPr lang="ko-KR" altLang="en-US" dirty="0"/>
              <a:t>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en-US" altLang="ko-KR" dirty="0"/>
              <a:t>(512,512,3)</a:t>
            </a:r>
          </a:p>
          <a:p>
            <a:r>
              <a:rPr lang="en-US" altLang="ko-KR" dirty="0"/>
              <a:t>Same</a:t>
            </a:r>
            <a:r>
              <a:rPr lang="ko-KR" altLang="en-US" dirty="0"/>
              <a:t> 패딩 및 </a:t>
            </a:r>
            <a:r>
              <a:rPr lang="en-US" altLang="ko-KR" dirty="0" err="1"/>
              <a:t>ReLU</a:t>
            </a:r>
            <a:r>
              <a:rPr lang="en-US" altLang="ko-KR" dirty="0"/>
              <a:t> </a:t>
            </a:r>
            <a:r>
              <a:rPr lang="ko-KR" altLang="en-US" dirty="0"/>
              <a:t>활성함수가 있는 </a:t>
            </a:r>
            <a:r>
              <a:rPr lang="en-US" altLang="ko-KR" dirty="0"/>
              <a:t>9</a:t>
            </a:r>
            <a:r>
              <a:rPr lang="ko-KR" altLang="en-US" dirty="0"/>
              <a:t>개의 </a:t>
            </a:r>
            <a:r>
              <a:rPr lang="en-US" altLang="ko-KR" dirty="0"/>
              <a:t>Conv2D</a:t>
            </a:r>
            <a:r>
              <a:rPr lang="ko-KR" altLang="en-US" dirty="0"/>
              <a:t>층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    (Encoding</a:t>
            </a:r>
            <a:r>
              <a:rPr lang="ko-KR" altLang="en-US" dirty="0"/>
              <a:t> </a:t>
            </a:r>
            <a:r>
              <a:rPr lang="en-US" altLang="ko-KR" dirty="0"/>
              <a:t>5</a:t>
            </a:r>
            <a:r>
              <a:rPr lang="ko-KR" altLang="en-US" dirty="0"/>
              <a:t>개 </a:t>
            </a:r>
            <a:r>
              <a:rPr lang="en-US" altLang="ko-KR" dirty="0"/>
              <a:t>/ Decoding 4</a:t>
            </a:r>
            <a:r>
              <a:rPr lang="ko-KR" altLang="en-US" dirty="0"/>
              <a:t>개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9</a:t>
            </a:r>
            <a:r>
              <a:rPr lang="ko-KR" altLang="en-US" dirty="0"/>
              <a:t>개의 </a:t>
            </a:r>
            <a:r>
              <a:rPr lang="en-US" altLang="ko-KR" dirty="0"/>
              <a:t>Conv</a:t>
            </a:r>
            <a:r>
              <a:rPr lang="ko-KR" altLang="en-US" dirty="0"/>
              <a:t> </a:t>
            </a:r>
            <a:r>
              <a:rPr lang="en-US" altLang="ko-KR" dirty="0"/>
              <a:t>Layer</a:t>
            </a:r>
            <a:r>
              <a:rPr lang="ko-KR" altLang="en-US" dirty="0"/>
              <a:t>에 대해 각각 </a:t>
            </a:r>
            <a:r>
              <a:rPr lang="en-US" altLang="ko-KR" dirty="0"/>
              <a:t>32, 64, 128, 256, 512, 256,128, 64, 32</a:t>
            </a:r>
            <a:r>
              <a:rPr lang="ko-KR" altLang="en-US" dirty="0"/>
              <a:t>개의 </a:t>
            </a:r>
            <a:r>
              <a:rPr lang="en-US" altLang="ko-KR" dirty="0"/>
              <a:t>Feature Map</a:t>
            </a:r>
            <a:r>
              <a:rPr lang="ko-KR" altLang="en-US" dirty="0"/>
              <a:t>을 사용</a:t>
            </a:r>
            <a:endParaRPr lang="en-US" altLang="ko-KR" dirty="0"/>
          </a:p>
          <a:p>
            <a:r>
              <a:rPr lang="ko-KR" altLang="en-US" dirty="0"/>
              <a:t>출력층까지 총 </a:t>
            </a:r>
            <a:r>
              <a:rPr lang="en-US" altLang="ko-KR" dirty="0"/>
              <a:t>5</a:t>
            </a:r>
            <a:r>
              <a:rPr lang="ko-KR" altLang="en-US" dirty="0"/>
              <a:t>개의 </a:t>
            </a:r>
            <a:r>
              <a:rPr lang="en-US" altLang="ko-KR" dirty="0"/>
              <a:t>Conv2DTranspose</a:t>
            </a:r>
            <a:r>
              <a:rPr lang="ko-KR" altLang="en-US" dirty="0"/>
              <a:t>층으로 </a:t>
            </a:r>
            <a:r>
              <a:rPr lang="en-US" altLang="ko-KR" dirty="0"/>
              <a:t>Decoder </a:t>
            </a:r>
            <a:r>
              <a:rPr lang="ko-KR" altLang="en-US" dirty="0"/>
              <a:t>구성</a:t>
            </a:r>
          </a:p>
          <a:p>
            <a:r>
              <a:rPr lang="ko-KR" altLang="en-US" dirty="0"/>
              <a:t>기울기 소멸 문제</a:t>
            </a:r>
            <a:r>
              <a:rPr lang="en-US" altLang="ko-KR" dirty="0"/>
              <a:t>(VGP) </a:t>
            </a:r>
            <a:r>
              <a:rPr lang="ko-KR" altLang="en-US" dirty="0"/>
              <a:t>해결 </a:t>
            </a:r>
            <a:endParaRPr lang="en-US" altLang="ko-KR" dirty="0"/>
          </a:p>
          <a:p>
            <a:pPr lvl="1"/>
            <a:r>
              <a:rPr lang="en-US" altLang="ko-KR" dirty="0" err="1"/>
              <a:t>ReLU</a:t>
            </a:r>
            <a:r>
              <a:rPr lang="en-US" altLang="ko-KR" dirty="0"/>
              <a:t> </a:t>
            </a:r>
            <a:r>
              <a:rPr lang="ko-KR" altLang="en-US" dirty="0"/>
              <a:t>활성화 함수 사용</a:t>
            </a:r>
            <a:endParaRPr lang="en-US" altLang="ko-KR" dirty="0"/>
          </a:p>
          <a:p>
            <a:pPr lvl="1"/>
            <a:r>
              <a:rPr lang="en-US" altLang="ko-KR" dirty="0"/>
              <a:t>Skip-connection </a:t>
            </a:r>
            <a:r>
              <a:rPr lang="ko-KR" altLang="en-US" dirty="0"/>
              <a:t>사용 </a:t>
            </a:r>
            <a:r>
              <a:rPr lang="en-US" altLang="ko-KR" dirty="0"/>
              <a:t>(4</a:t>
            </a:r>
            <a:r>
              <a:rPr lang="ko-KR" altLang="en-US" dirty="0"/>
              <a:t>개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최종 </a:t>
            </a:r>
            <a:r>
              <a:rPr lang="en-US" altLang="ko-KR" dirty="0"/>
              <a:t>Layer</a:t>
            </a:r>
            <a:r>
              <a:rPr lang="ko-KR" altLang="en-US" dirty="0"/>
              <a:t>는 </a:t>
            </a:r>
            <a:r>
              <a:rPr lang="en-US" altLang="ko-KR" dirty="0"/>
              <a:t>3 </a:t>
            </a:r>
            <a:r>
              <a:rPr lang="ko-KR" altLang="en-US" dirty="0"/>
              <a:t>채널</a:t>
            </a:r>
            <a:r>
              <a:rPr lang="en-US" altLang="ko-KR" dirty="0"/>
              <a:t>(RGB)</a:t>
            </a:r>
            <a:r>
              <a:rPr lang="ko-KR" altLang="en-US" dirty="0"/>
              <a:t>의 이미지를 생성</a:t>
            </a:r>
            <a:endParaRPr lang="en-US" altLang="ko-KR" dirty="0"/>
          </a:p>
          <a:p>
            <a:r>
              <a:rPr lang="ko-KR" altLang="en-US" dirty="0"/>
              <a:t>모델</a:t>
            </a:r>
            <a:r>
              <a:rPr lang="en-US" altLang="ko-KR" dirty="0"/>
              <a:t> </a:t>
            </a:r>
            <a:r>
              <a:rPr lang="ko-KR" altLang="en-US" dirty="0"/>
              <a:t>컴파일</a:t>
            </a:r>
            <a:endParaRPr lang="en-US" altLang="ko-KR" dirty="0"/>
          </a:p>
          <a:p>
            <a:pPr lvl="1"/>
            <a:r>
              <a:rPr lang="en-US" altLang="ko-KR" dirty="0"/>
              <a:t>Adam Optimizer</a:t>
            </a:r>
          </a:p>
          <a:p>
            <a:pPr lvl="1"/>
            <a:r>
              <a:rPr lang="ko-KR" altLang="en-US" dirty="0"/>
              <a:t>손실 함수로는 평균 제곱 오차</a:t>
            </a:r>
            <a:r>
              <a:rPr lang="en-US" altLang="ko-KR" dirty="0"/>
              <a:t>(MSE)</a:t>
            </a:r>
            <a:r>
              <a:rPr lang="ko-KR" altLang="en-US" dirty="0"/>
              <a:t>를 사용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78416B-5D71-3D45-77CE-6584C4F20873}"/>
              </a:ext>
            </a:extLst>
          </p:cNvPr>
          <p:cNvSpPr txBox="1"/>
          <p:nvPr/>
        </p:nvSpPr>
        <p:spPr>
          <a:xfrm>
            <a:off x="10134769" y="7077075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E2886697-6AD6-4FDA-9E51-14A767932366}" type="slidenum">
              <a:rPr lang="ko-KR" altLang="en-US" sz="1200" smtClean="0"/>
              <a:t>18</a:t>
            </a:fld>
            <a:endParaRPr lang="ko-KR" altLang="en-US" sz="120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0E7683F7-E2FF-5D8A-4CBA-F7C1CAC297AD}"/>
              </a:ext>
            </a:extLst>
          </p:cNvPr>
          <p:cNvGrpSpPr/>
          <p:nvPr/>
        </p:nvGrpSpPr>
        <p:grpSpPr>
          <a:xfrm>
            <a:off x="6222381" y="1408458"/>
            <a:ext cx="3534953" cy="5945616"/>
            <a:chOff x="6953660" y="1131241"/>
            <a:chExt cx="2968625" cy="6100773"/>
          </a:xfrm>
        </p:grpSpPr>
        <p:pic>
          <p:nvPicPr>
            <p:cNvPr id="5" name="Picture 30">
              <a:extLst>
                <a:ext uri="{FF2B5EF4-FFF2-40B4-BE49-F238E27FC236}">
                  <a16:creationId xmlns:a16="http://schemas.microsoft.com/office/drawing/2014/main" id="{3163831A-4E22-05CD-FC81-60AE9CD6861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30307"/>
            <a:stretch>
              <a:fillRect/>
            </a:stretch>
          </p:blipFill>
          <p:spPr>
            <a:xfrm>
              <a:off x="6953660" y="3000374"/>
              <a:ext cx="2968625" cy="4231640"/>
            </a:xfrm>
            <a:prstGeom prst="rect">
              <a:avLst/>
            </a:prstGeom>
            <a:noFill/>
            <a:ln>
              <a:noFill/>
            </a:ln>
            <a:effectLst/>
          </p:spPr>
        </p:pic>
        <p:pic>
          <p:nvPicPr>
            <p:cNvPr id="6" name="Picture 31">
              <a:extLst>
                <a:ext uri="{FF2B5EF4-FFF2-40B4-BE49-F238E27FC236}">
                  <a16:creationId xmlns:a16="http://schemas.microsoft.com/office/drawing/2014/main" id="{2D6A1224-68AA-B4C2-168E-7CBDE9659ED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b="68519"/>
            <a:stretch>
              <a:fillRect/>
            </a:stretch>
          </p:blipFill>
          <p:spPr>
            <a:xfrm>
              <a:off x="6953661" y="1131241"/>
              <a:ext cx="2968624" cy="1911489"/>
            </a:xfrm>
            <a:prstGeom prst="rect">
              <a:avLst/>
            </a:prstGeom>
            <a:noFill/>
            <a:ln>
              <a:noFill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27769830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4B3D5BE7-1783-4FFD-B53F-ECFABAABA225}"/>
              </a:ext>
            </a:extLst>
          </p:cNvPr>
          <p:cNvGrpSpPr/>
          <p:nvPr/>
        </p:nvGrpSpPr>
        <p:grpSpPr>
          <a:xfrm>
            <a:off x="430306" y="1408458"/>
            <a:ext cx="3895805" cy="381458"/>
            <a:chOff x="430306" y="1408458"/>
            <a:chExt cx="3895805" cy="381458"/>
          </a:xfrm>
        </p:grpSpPr>
        <p:sp>
          <p:nvSpPr>
            <p:cNvPr id="9" name="TextBox 36">
              <a:extLst>
                <a:ext uri="{FF2B5EF4-FFF2-40B4-BE49-F238E27FC236}">
                  <a16:creationId xmlns:a16="http://schemas.microsoft.com/office/drawing/2014/main" id="{9A191EE6-9298-4489-86B3-1A36CB5A408E}"/>
                </a:ext>
              </a:extLst>
            </p:cNvPr>
            <p:cNvSpPr txBox="1"/>
            <p:nvPr/>
          </p:nvSpPr>
          <p:spPr>
            <a:xfrm>
              <a:off x="1304365" y="1443791"/>
              <a:ext cx="3021746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1pPr>
              <a:lvl2pPr marL="494297" indent="3457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2pPr>
              <a:lvl3pPr marL="990323" indent="5185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3pPr>
              <a:lvl4pPr marL="1486348" indent="6913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4pPr>
              <a:lvl5pPr marL="1980645" indent="1037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5pPr>
              <a:lvl6pPr marL="2488768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6pPr>
              <a:lvl7pPr marL="2986522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7pPr>
              <a:lvl8pPr marL="3484275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8pPr>
              <a:lvl9pPr marL="3982029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1800" b="1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모델의 학습</a:t>
              </a:r>
              <a:endParaRPr lang="ko-KR" altLang="en-US" sz="1800" b="1" dirty="0">
                <a:ln w="1270">
                  <a:noFill/>
                </a:ln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8ADE7D31-892C-4F9A-A0C0-D85558E7C19B}"/>
                </a:ext>
              </a:extLst>
            </p:cNvPr>
            <p:cNvGrpSpPr/>
            <p:nvPr/>
          </p:nvGrpSpPr>
          <p:grpSpPr>
            <a:xfrm>
              <a:off x="430306" y="1408458"/>
              <a:ext cx="729983" cy="381458"/>
              <a:chOff x="6228680" y="6884181"/>
              <a:chExt cx="667988" cy="249385"/>
            </a:xfrm>
          </p:grpSpPr>
          <p:sp>
            <p:nvSpPr>
              <p:cNvPr id="11" name="사각형: 둥근 위쪽 모서리 24">
                <a:extLst>
                  <a:ext uri="{FF2B5EF4-FFF2-40B4-BE49-F238E27FC236}">
                    <a16:creationId xmlns:a16="http://schemas.microsoft.com/office/drawing/2014/main" id="{20CCB7A7-7F67-425E-819E-6BE9496F6BF2}"/>
                  </a:ext>
                </a:extLst>
              </p:cNvPr>
              <p:cNvSpPr/>
              <p:nvPr/>
            </p:nvSpPr>
            <p:spPr>
              <a:xfrm rot="5400000">
                <a:off x="6437981" y="6674880"/>
                <a:ext cx="249385" cy="66798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22000">
                    <a:schemeClr val="tx1">
                      <a:alpha val="50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5400000" scaled="1"/>
              </a:gradFill>
              <a:ln w="12700">
                <a:gradFill>
                  <a:gsLst>
                    <a:gs pos="9000">
                      <a:schemeClr val="bg1"/>
                    </a:gs>
                    <a:gs pos="92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latinLnBrk="1"/>
                <a:endParaRPr lang="ko-KR" altLang="en-US" b="1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0A2ACFD-6DB0-4A53-A887-B85DDD5DB5CB}"/>
                  </a:ext>
                </a:extLst>
              </p:cNvPr>
              <p:cNvSpPr txBox="1"/>
              <p:nvPr/>
            </p:nvSpPr>
            <p:spPr>
              <a:xfrm>
                <a:off x="6528557" y="6904142"/>
                <a:ext cx="264927" cy="181093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 fontAlgn="base" latinLnBrk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ko-KR" b="1" spc="-80" dirty="0">
                    <a:ln w="1270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5.</a:t>
                </a:r>
                <a:endParaRPr kumimoji="1" lang="ko-KR" altLang="en-US" b="1" spc="-80" dirty="0">
                  <a:ln w="127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9BE74322-39DA-2C1A-8F7B-7B9E49F7F5D3}"/>
              </a:ext>
            </a:extLst>
          </p:cNvPr>
          <p:cNvSpPr txBox="1"/>
          <p:nvPr/>
        </p:nvSpPr>
        <p:spPr>
          <a:xfrm>
            <a:off x="1304365" y="599583"/>
            <a:ext cx="79702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연구 방법</a:t>
            </a:r>
            <a:endParaRPr lang="ko-KR" altLang="en-US" sz="2000" i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0129D79-75A9-F339-3B0A-DE94C36C7EF6}"/>
              </a:ext>
            </a:extLst>
          </p:cNvPr>
          <p:cNvSpPr txBox="1"/>
          <p:nvPr/>
        </p:nvSpPr>
        <p:spPr>
          <a:xfrm>
            <a:off x="897429" y="1835034"/>
            <a:ext cx="9139575" cy="39287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err="1">
                <a:latin typeface="+mn-ea"/>
              </a:rPr>
              <a:t>하이퍼파라미터</a:t>
            </a:r>
            <a:r>
              <a:rPr lang="ko-KR" altLang="en-US" sz="1400" dirty="0">
                <a:latin typeface="+mn-ea"/>
              </a:rPr>
              <a:t> 설정</a:t>
            </a:r>
            <a:endParaRPr lang="en-US" altLang="ko-KR" sz="140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+mn-ea"/>
              </a:rPr>
              <a:t>optimizer = Adam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+mn-ea"/>
              </a:rPr>
              <a:t>Kernel </a:t>
            </a:r>
            <a:r>
              <a:rPr lang="ko-KR" altLang="en-US" sz="1400" dirty="0">
                <a:latin typeface="+mn-ea"/>
              </a:rPr>
              <a:t>개수</a:t>
            </a:r>
            <a:r>
              <a:rPr lang="en-US" altLang="ko-KR" sz="1400" dirty="0">
                <a:latin typeface="+mn-ea"/>
              </a:rPr>
              <a:t>= 32~512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+mn-ea"/>
              </a:rPr>
              <a:t>Kernel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Size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=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(3,3)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+mn-ea"/>
              </a:rPr>
              <a:t>Pooling Layer = Max Pooling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+mn-ea"/>
              </a:rPr>
              <a:t>Padding = Same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+mn-ea"/>
              </a:rPr>
              <a:t>epoch = 20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+mn-ea"/>
              </a:rPr>
              <a:t>loss function = MSE (Mean Square Error)</a:t>
            </a:r>
          </a:p>
          <a:p>
            <a:pPr marL="180000" indent="-18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 컴퓨터 사양 </a:t>
            </a:r>
            <a:r>
              <a:rPr lang="en-US" altLang="ko-KR" sz="1400" dirty="0">
                <a:latin typeface="+mn-ea"/>
              </a:rPr>
              <a:t>(H/W)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+mn-ea"/>
              </a:rPr>
              <a:t>Google </a:t>
            </a:r>
            <a:r>
              <a:rPr lang="en-US" altLang="ko-KR" sz="1400" dirty="0" err="1">
                <a:latin typeface="+mn-ea"/>
              </a:rPr>
              <a:t>Colab</a:t>
            </a:r>
            <a:r>
              <a:rPr lang="en-US" altLang="ko-KR" sz="1400" dirty="0">
                <a:latin typeface="+mn-ea"/>
              </a:rPr>
              <a:t> </a:t>
            </a:r>
          </a:p>
          <a:p>
            <a:pPr marL="180000" indent="-18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+mn-ea"/>
              </a:rPr>
              <a:t> AI Framework (S/W)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400" dirty="0" err="1">
                <a:latin typeface="+mn-ea"/>
              </a:rPr>
              <a:t>Tensorflow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en-US" sz="1400" dirty="0">
                <a:latin typeface="+mn-ea"/>
              </a:rPr>
              <a:t>및 </a:t>
            </a:r>
            <a:r>
              <a:rPr lang="en-US" altLang="ko-KR" sz="1400" dirty="0" err="1">
                <a:latin typeface="+mn-ea"/>
              </a:rPr>
              <a:t>Keras</a:t>
            </a:r>
            <a:endParaRPr lang="en-US" altLang="ko-KR" sz="1400" dirty="0">
              <a:latin typeface="+mn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2D352B7-5CEF-988B-36A6-167C1E6C6C95}"/>
              </a:ext>
            </a:extLst>
          </p:cNvPr>
          <p:cNvSpPr txBox="1"/>
          <p:nvPr/>
        </p:nvSpPr>
        <p:spPr>
          <a:xfrm>
            <a:off x="10134769" y="7077075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E2886697-6AD6-4FDA-9E51-14A767932366}" type="slidenum">
              <a:rPr lang="ko-KR" altLang="en-US" sz="1200" smtClean="0"/>
              <a:t>19</a:t>
            </a:fld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29216377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그림 30">
            <a:extLst>
              <a:ext uri="{FF2B5EF4-FFF2-40B4-BE49-F238E27FC236}">
                <a16:creationId xmlns:a16="http://schemas.microsoft.com/office/drawing/2014/main" id="{9537144D-1D25-426B-A3A6-C327E6386C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70029"/>
            <a:ext cx="10691813" cy="498912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D2A935DB-08EF-4A75-B802-98518BDD913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006"/>
          <a:stretch/>
        </p:blipFill>
        <p:spPr>
          <a:xfrm>
            <a:off x="0" y="519"/>
            <a:ext cx="10691813" cy="256951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221A9DC-AC6D-439C-8314-22ADEF175466}"/>
              </a:ext>
            </a:extLst>
          </p:cNvPr>
          <p:cNvSpPr txBox="1"/>
          <p:nvPr/>
        </p:nvSpPr>
        <p:spPr>
          <a:xfrm>
            <a:off x="416434" y="1074267"/>
            <a:ext cx="4608954" cy="830997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pPr algn="l"/>
            <a:r>
              <a:rPr lang="en-US" altLang="ko-KR" sz="2400" b="1" ker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2024</a:t>
            </a:r>
            <a:r>
              <a:rPr lang="ko-KR" altLang="en-US" sz="2400" b="1" ker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ko-KR" altLang="en-US" sz="2400" b="1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지능화 파일럿 프로젝트</a:t>
            </a:r>
            <a:endParaRPr lang="en-US" altLang="ko-KR" sz="2400" b="1" kern="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/>
            <a:r>
              <a:rPr lang="ko-KR" altLang="en-US" sz="2400" b="1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계획서</a:t>
            </a:r>
            <a:endParaRPr lang="ko-KR" altLang="en-US" sz="2400" b="1" dirty="0">
              <a:ln>
                <a:solidFill>
                  <a:srgbClr val="0F2548">
                    <a:alpha val="0"/>
                  </a:srgb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양쪽 모서리가 둥근 사각형 71">
            <a:extLst>
              <a:ext uri="{FF2B5EF4-FFF2-40B4-BE49-F238E27FC236}">
                <a16:creationId xmlns:a16="http://schemas.microsoft.com/office/drawing/2014/main" id="{3D80CE5D-E131-4078-AEE0-337C9DF34BD2}"/>
              </a:ext>
            </a:extLst>
          </p:cNvPr>
          <p:cNvSpPr/>
          <p:nvPr/>
        </p:nvSpPr>
        <p:spPr>
          <a:xfrm rot="16200000" flipV="1">
            <a:off x="1018566" y="2213902"/>
            <a:ext cx="3822149" cy="5026430"/>
          </a:xfrm>
          <a:prstGeom prst="round2SameRect">
            <a:avLst>
              <a:gd name="adj1" fmla="val 4179"/>
              <a:gd name="adj2" fmla="val 0"/>
            </a:avLst>
          </a:prstGeom>
          <a:gradFill>
            <a:gsLst>
              <a:gs pos="39000">
                <a:srgbClr val="0156B3"/>
              </a:gs>
              <a:gs pos="20000">
                <a:srgbClr val="193A7D"/>
              </a:gs>
              <a:gs pos="0">
                <a:srgbClr val="000F23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B112A77-D8D0-4164-AEB9-ACEACA64A949}"/>
              </a:ext>
            </a:extLst>
          </p:cNvPr>
          <p:cNvSpPr txBox="1"/>
          <p:nvPr/>
        </p:nvSpPr>
        <p:spPr>
          <a:xfrm>
            <a:off x="742265" y="2914121"/>
            <a:ext cx="3358612" cy="363381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>
            <a:defPPr>
              <a:defRPr lang="ko-KR"/>
            </a:defPPr>
            <a:lvl1pPr algn="ctr">
              <a:defRPr sz="2200" spc="-60">
                <a:solidFill>
                  <a:srgbClr val="981B45"/>
                </a:solidFill>
                <a:latin typeface="Rix모던고딕 B" pitchFamily="18" charset="-127"/>
                <a:ea typeface="Rix모던고딕 B" pitchFamily="18" charset="-127"/>
              </a:defRPr>
            </a:lvl1pPr>
          </a:lstStyle>
          <a:p>
            <a:pPr marL="457200" indent="-45720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연구 배경</a:t>
            </a:r>
            <a:endParaRPr lang="en-US" altLang="ko-KR" sz="14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457200" indent="-45720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기존 연구</a:t>
            </a:r>
            <a:r>
              <a:rPr lang="en-US" altLang="ko-KR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(or </a:t>
            </a:r>
            <a:r>
              <a:rPr lang="ko-KR" altLang="en-US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기술</a:t>
            </a:r>
            <a:r>
              <a:rPr lang="en-US" altLang="ko-KR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</a:t>
            </a:r>
            <a:r>
              <a:rPr lang="en-US" altLang="ko-KR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한계</a:t>
            </a:r>
            <a:endParaRPr lang="en-US" altLang="ko-KR" sz="14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457200" indent="-45720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연구 목표</a:t>
            </a:r>
            <a:endParaRPr lang="en-US" altLang="ko-KR" sz="20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457200" indent="-45720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관련 연구</a:t>
            </a:r>
            <a:endParaRPr lang="en-US" altLang="ko-KR" sz="20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457200" indent="-45720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실험 장치 및 데이터셋</a:t>
            </a:r>
            <a:endParaRPr lang="en-US" altLang="ko-KR" sz="14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457200" indent="-45720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연구 방법</a:t>
            </a:r>
            <a:endParaRPr lang="en-US" altLang="ko-KR" sz="14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457200" indent="-45720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연구 결과 및 토의</a:t>
            </a:r>
            <a:endParaRPr lang="en-US" altLang="ko-KR" sz="20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457200" indent="-45720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향후 추진 일정</a:t>
            </a:r>
            <a:endParaRPr lang="ko-KR" altLang="en-US" sz="14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30E9EA-92BB-4DBE-981F-5AD700A21180}"/>
              </a:ext>
            </a:extLst>
          </p:cNvPr>
          <p:cNvSpPr txBox="1"/>
          <p:nvPr/>
        </p:nvSpPr>
        <p:spPr>
          <a:xfrm>
            <a:off x="409485" y="1851234"/>
            <a:ext cx="2365712" cy="707886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pPr algn="l"/>
            <a:r>
              <a:rPr lang="en-US" altLang="ko-KR" sz="4000" b="1" dirty="0">
                <a:ln>
                  <a:solidFill>
                    <a:srgbClr val="0F2548">
                      <a:alpha val="0"/>
                    </a:srgb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Contents</a:t>
            </a:r>
            <a:endParaRPr lang="ko-KR" altLang="en-US" sz="4000" b="1" dirty="0">
              <a:ln>
                <a:solidFill>
                  <a:srgbClr val="0F2548">
                    <a:alpha val="0"/>
                  </a:srgb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251BEF96-9EEA-4871-B419-623BCF59AD1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362" t="30504" r="1794"/>
          <a:stretch/>
        </p:blipFill>
        <p:spPr>
          <a:xfrm>
            <a:off x="7372459" y="39494"/>
            <a:ext cx="2972233" cy="2953809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840C53F8-6952-47C3-8722-02C449FB8112}"/>
              </a:ext>
            </a:extLst>
          </p:cNvPr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930" r="-1"/>
          <a:stretch/>
        </p:blipFill>
        <p:spPr>
          <a:xfrm rot="16200000" flipV="1">
            <a:off x="8226289" y="1725985"/>
            <a:ext cx="2922416" cy="2008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8077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9BE74322-39DA-2C1A-8F7B-7B9E49F7F5D3}"/>
              </a:ext>
            </a:extLst>
          </p:cNvPr>
          <p:cNvSpPr txBox="1"/>
          <p:nvPr/>
        </p:nvSpPr>
        <p:spPr>
          <a:xfrm>
            <a:off x="1304365" y="599583"/>
            <a:ext cx="79702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연구 방법</a:t>
            </a:r>
            <a:endParaRPr lang="ko-KR" altLang="en-US" sz="2000" i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B3D5BE7-1783-4FFD-B53F-ECFABAABA225}"/>
              </a:ext>
            </a:extLst>
          </p:cNvPr>
          <p:cNvGrpSpPr/>
          <p:nvPr/>
        </p:nvGrpSpPr>
        <p:grpSpPr>
          <a:xfrm>
            <a:off x="477931" y="1535240"/>
            <a:ext cx="3895805" cy="381458"/>
            <a:chOff x="430306" y="1408458"/>
            <a:chExt cx="3895805" cy="381458"/>
          </a:xfrm>
        </p:grpSpPr>
        <p:sp>
          <p:nvSpPr>
            <p:cNvPr id="4" name="TextBox 36">
              <a:extLst>
                <a:ext uri="{FF2B5EF4-FFF2-40B4-BE49-F238E27FC236}">
                  <a16:creationId xmlns:a16="http://schemas.microsoft.com/office/drawing/2014/main" id="{9A191EE6-9298-4489-86B3-1A36CB5A408E}"/>
                </a:ext>
              </a:extLst>
            </p:cNvPr>
            <p:cNvSpPr txBox="1"/>
            <p:nvPr/>
          </p:nvSpPr>
          <p:spPr>
            <a:xfrm>
              <a:off x="1304365" y="1443791"/>
              <a:ext cx="3021746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1pPr>
              <a:lvl2pPr marL="494297" indent="3457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2pPr>
              <a:lvl3pPr marL="990323" indent="5185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3pPr>
              <a:lvl4pPr marL="1486348" indent="6913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4pPr>
              <a:lvl5pPr marL="1980645" indent="1037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5pPr>
              <a:lvl6pPr marL="2488768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6pPr>
              <a:lvl7pPr marL="2986522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7pPr>
              <a:lvl8pPr marL="3484275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8pPr>
              <a:lvl9pPr marL="3982029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모델의 성능평가</a:t>
              </a: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8ADE7D31-892C-4F9A-A0C0-D85558E7C19B}"/>
                </a:ext>
              </a:extLst>
            </p:cNvPr>
            <p:cNvGrpSpPr/>
            <p:nvPr/>
          </p:nvGrpSpPr>
          <p:grpSpPr>
            <a:xfrm>
              <a:off x="430306" y="1408458"/>
              <a:ext cx="729983" cy="381458"/>
              <a:chOff x="6228680" y="6884181"/>
              <a:chExt cx="667988" cy="249385"/>
            </a:xfrm>
          </p:grpSpPr>
          <p:sp>
            <p:nvSpPr>
              <p:cNvPr id="6" name="사각형: 둥근 위쪽 모서리 24">
                <a:extLst>
                  <a:ext uri="{FF2B5EF4-FFF2-40B4-BE49-F238E27FC236}">
                    <a16:creationId xmlns:a16="http://schemas.microsoft.com/office/drawing/2014/main" id="{20CCB7A7-7F67-425E-819E-6BE9496F6BF2}"/>
                  </a:ext>
                </a:extLst>
              </p:cNvPr>
              <p:cNvSpPr/>
              <p:nvPr/>
            </p:nvSpPr>
            <p:spPr>
              <a:xfrm rot="5400000">
                <a:off x="6437981" y="6674880"/>
                <a:ext cx="249385" cy="66798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22000">
                    <a:schemeClr val="tx1">
                      <a:alpha val="50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5400000" scaled="1"/>
              </a:gradFill>
              <a:ln w="12700">
                <a:gradFill>
                  <a:gsLst>
                    <a:gs pos="9000">
                      <a:schemeClr val="bg1"/>
                    </a:gs>
                    <a:gs pos="92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latinLnBrk="1"/>
                <a:endParaRPr lang="ko-KR" altLang="en-US" b="1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0A2ACFD-6DB0-4A53-A887-B85DDD5DB5CB}"/>
                  </a:ext>
                </a:extLst>
              </p:cNvPr>
              <p:cNvSpPr txBox="1"/>
              <p:nvPr/>
            </p:nvSpPr>
            <p:spPr>
              <a:xfrm>
                <a:off x="6528557" y="6904142"/>
                <a:ext cx="264927" cy="181093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 fontAlgn="base" latinLnBrk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ko-KR" b="1" spc="-80" dirty="0">
                    <a:ln w="1270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6.</a:t>
                </a:r>
                <a:endParaRPr kumimoji="1" lang="ko-KR" altLang="en-US" b="1" spc="-80" dirty="0">
                  <a:ln w="127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70129D79-75A9-F339-3B0A-DE94C36C7EF6}"/>
              </a:ext>
            </a:extLst>
          </p:cNvPr>
          <p:cNvSpPr txBox="1"/>
          <p:nvPr/>
        </p:nvSpPr>
        <p:spPr>
          <a:xfrm>
            <a:off x="945054" y="1961816"/>
            <a:ext cx="9139575" cy="43672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현재 모델 구축이 완성된 단계가 아니며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충분한 훈련 데이터 및 평가 데이터가 확보되지 않았으므로</a:t>
            </a:r>
            <a:r>
              <a:rPr lang="en-US" altLang="ko-KR" sz="1400" dirty="0">
                <a:latin typeface="+mn-ea"/>
              </a:rPr>
              <a:t>, Reconstruction Error </a:t>
            </a:r>
            <a:r>
              <a:rPr lang="ko-KR" altLang="en-US" sz="1400" dirty="0">
                <a:latin typeface="+mn-ea"/>
              </a:rPr>
              <a:t>분포를 통해 성능을 확인하고자 함 </a:t>
            </a:r>
            <a:endParaRPr lang="en-US" altLang="ko-KR" sz="1400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+mn-ea"/>
              </a:rPr>
              <a:t>Reconstruction Error</a:t>
            </a:r>
            <a:r>
              <a:rPr lang="ko-KR" altLang="en-US" sz="1400" dirty="0">
                <a:latin typeface="+mn-ea"/>
              </a:rPr>
              <a:t>는 </a:t>
            </a:r>
            <a:r>
              <a:rPr lang="en-US" altLang="ko-KR" sz="1400" dirty="0">
                <a:latin typeface="+mn-ea"/>
              </a:rPr>
              <a:t>Auto Encoder</a:t>
            </a:r>
            <a:r>
              <a:rPr lang="ko-KR" altLang="en-US" sz="1400" dirty="0">
                <a:latin typeface="+mn-ea"/>
              </a:rPr>
              <a:t>의 인코더</a:t>
            </a:r>
            <a:r>
              <a:rPr lang="en-US" altLang="ko-KR" sz="1400" dirty="0">
                <a:latin typeface="+mn-ea"/>
              </a:rPr>
              <a:t>-</a:t>
            </a:r>
            <a:r>
              <a:rPr lang="ko-KR" altLang="en-US" sz="1400" dirty="0" err="1">
                <a:latin typeface="+mn-ea"/>
              </a:rPr>
              <a:t>디코더</a:t>
            </a:r>
            <a:r>
              <a:rPr lang="ko-KR" altLang="en-US" sz="1400" dirty="0">
                <a:latin typeface="+mn-ea"/>
              </a:rPr>
              <a:t> 과정을 거친 입력 데이터</a:t>
            </a:r>
            <a:r>
              <a:rPr lang="en-US" altLang="ko-KR" sz="1400" dirty="0">
                <a:latin typeface="+mn-ea"/>
              </a:rPr>
              <a:t>(</a:t>
            </a:r>
            <a:r>
              <a:rPr lang="ko-KR" altLang="en-US" sz="1400" dirty="0">
                <a:latin typeface="+mn-ea"/>
              </a:rPr>
              <a:t>출력 데이터</a:t>
            </a:r>
            <a:r>
              <a:rPr lang="en-US" altLang="ko-KR" sz="1400" dirty="0">
                <a:latin typeface="+mn-ea"/>
              </a:rPr>
              <a:t>)</a:t>
            </a:r>
            <a:r>
              <a:rPr lang="ko-KR" altLang="en-US" sz="1400" dirty="0">
                <a:latin typeface="+mn-ea"/>
              </a:rPr>
              <a:t>와 원본 입력 데이터 간의 차이를 측정하는 값으로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아래와 같이 </a:t>
            </a:r>
            <a:r>
              <a:rPr lang="en-US" altLang="ko-KR" sz="1400" dirty="0">
                <a:latin typeface="+mn-ea"/>
              </a:rPr>
              <a:t>MSE(Mean Square Error)</a:t>
            </a:r>
            <a:r>
              <a:rPr lang="ko-KR" altLang="en-US" sz="1400" dirty="0">
                <a:latin typeface="+mn-ea"/>
              </a:rPr>
              <a:t>와 </a:t>
            </a:r>
            <a:r>
              <a:rPr lang="en-US" altLang="ko-KR" sz="1400" dirty="0">
                <a:latin typeface="+mn-ea"/>
              </a:rPr>
              <a:t>MAE(Mean Absolute Error)</a:t>
            </a:r>
            <a:r>
              <a:rPr lang="ko-KR" altLang="en-US" sz="1400" dirty="0">
                <a:latin typeface="+mn-ea"/>
              </a:rPr>
              <a:t>로 나타낼 수 있음</a:t>
            </a:r>
            <a:endParaRPr lang="en-US" altLang="ko-KR" sz="1400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500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+mn-ea"/>
              </a:rPr>
              <a:t>Auto-Encoder</a:t>
            </a:r>
            <a:r>
              <a:rPr lang="ko-KR" altLang="en-US" sz="1400" dirty="0">
                <a:latin typeface="+mn-ea"/>
              </a:rPr>
              <a:t>의 특성상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양품일 경우 입력과 출력이 거의 동일하기 때문에 </a:t>
            </a:r>
            <a:r>
              <a:rPr lang="en-US" altLang="ko-KR" sz="1400" dirty="0">
                <a:latin typeface="+mn-ea"/>
              </a:rPr>
              <a:t>reconstruction error</a:t>
            </a:r>
            <a:r>
              <a:rPr lang="ko-KR" altLang="en-US" sz="1400" dirty="0">
                <a:latin typeface="+mn-ea"/>
              </a:rPr>
              <a:t>는 </a:t>
            </a:r>
            <a:r>
              <a:rPr lang="en-US" altLang="ko-KR" sz="1400" dirty="0">
                <a:latin typeface="+mn-ea"/>
              </a:rPr>
              <a:t>0</a:t>
            </a:r>
            <a:r>
              <a:rPr lang="ko-KR" altLang="en-US" sz="1400" dirty="0">
                <a:latin typeface="+mn-ea"/>
              </a:rPr>
              <a:t>에 가까워야 하고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불량일 경우 입력과 출력이 다르기 때문에 </a:t>
            </a:r>
            <a:r>
              <a:rPr lang="en-US" altLang="ko-KR" sz="1400" dirty="0">
                <a:latin typeface="+mn-ea"/>
              </a:rPr>
              <a:t>reconstruction error</a:t>
            </a:r>
            <a:r>
              <a:rPr lang="ko-KR" altLang="en-US" sz="1400" dirty="0">
                <a:latin typeface="+mn-ea"/>
              </a:rPr>
              <a:t>가 양품에 비해 커야 함</a:t>
            </a:r>
            <a:endParaRPr lang="en-US" altLang="ko-KR" sz="1400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추후 데이터를 증량하여 분류성능을 측정할 시에는 정확도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정밀도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 err="1">
                <a:latin typeface="+mn-ea"/>
              </a:rPr>
              <a:t>재현율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en-US" sz="1400" dirty="0">
                <a:latin typeface="+mn-ea"/>
              </a:rPr>
              <a:t>및</a:t>
            </a:r>
            <a:r>
              <a:rPr lang="en-US" altLang="ko-KR" sz="1400" dirty="0">
                <a:latin typeface="+mn-ea"/>
              </a:rPr>
              <a:t> F1-score</a:t>
            </a:r>
            <a:r>
              <a:rPr lang="ko-KR" altLang="en-US" sz="1400" dirty="0">
                <a:latin typeface="+mn-ea"/>
              </a:rPr>
              <a:t>를 사용하고자 하며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이를 위해 </a:t>
            </a:r>
            <a:r>
              <a:rPr lang="en-US" altLang="ko-KR" sz="1400" dirty="0">
                <a:latin typeface="+mn-ea"/>
              </a:rPr>
              <a:t>Confusion Matrix</a:t>
            </a:r>
            <a:r>
              <a:rPr lang="ko-KR" altLang="en-US" sz="1400" dirty="0">
                <a:latin typeface="+mn-ea"/>
              </a:rPr>
              <a:t>를 구성할 예정임</a:t>
            </a:r>
            <a:endParaRPr lang="en-US" altLang="ko-KR" sz="1400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이 때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적절한 기준 값을 설정하여 </a:t>
            </a:r>
            <a:r>
              <a:rPr lang="en-US" altLang="ko-KR" sz="1400" dirty="0">
                <a:latin typeface="+mn-ea"/>
              </a:rPr>
              <a:t>reconstruction error</a:t>
            </a:r>
            <a:r>
              <a:rPr lang="ko-KR" altLang="en-US" sz="1400" dirty="0">
                <a:latin typeface="+mn-ea"/>
              </a:rPr>
              <a:t>가 기준 값 이상일 때는 불량으로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이하일 때는 양품으로 판정하여 </a:t>
            </a:r>
            <a:r>
              <a:rPr lang="en-US" altLang="ko-KR" sz="1400" dirty="0">
                <a:latin typeface="+mn-ea"/>
              </a:rPr>
              <a:t>TP(True Positive)/FP(False Positive)/TN(True Negative)/FN(False Negative)</a:t>
            </a:r>
            <a:r>
              <a:rPr lang="ko-KR" altLang="en-US" sz="1400" dirty="0">
                <a:latin typeface="+mn-ea"/>
              </a:rPr>
              <a:t>를 결정</a:t>
            </a:r>
            <a:endParaRPr lang="en-US" altLang="ko-KR" sz="1400" dirty="0"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A850220-94B2-E1BD-F12D-E8B95867732E}"/>
              </a:ext>
            </a:extLst>
          </p:cNvPr>
          <p:cNvSpPr txBox="1"/>
          <p:nvPr/>
        </p:nvSpPr>
        <p:spPr>
          <a:xfrm>
            <a:off x="10134769" y="7077075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E2886697-6AD6-4FDA-9E51-14A767932366}" type="slidenum">
              <a:rPr lang="ko-KR" altLang="en-US" sz="1200" smtClean="0"/>
              <a:t>20</a:t>
            </a:fld>
            <a:endParaRPr lang="ko-KR" altLang="en-US" sz="1200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B03E8518-BC51-179C-755A-038807D3C2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7124" y="3524157"/>
            <a:ext cx="2275388" cy="735548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B38EA9BC-81C7-6978-6D05-CD18004390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4841" y="3524474"/>
            <a:ext cx="2254766" cy="763046"/>
          </a:xfrm>
          <a:prstGeom prst="rect">
            <a:avLst/>
          </a:prstGeom>
        </p:spPr>
      </p:pic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16B8CB21-CA0C-DDC8-5A57-B464AA89C5A7}"/>
              </a:ext>
            </a:extLst>
          </p:cNvPr>
          <p:cNvCxnSpPr>
            <a:cxnSpLocks/>
          </p:cNvCxnSpPr>
          <p:nvPr/>
        </p:nvCxnSpPr>
        <p:spPr>
          <a:xfrm>
            <a:off x="1724731" y="6967276"/>
            <a:ext cx="6644640" cy="0"/>
          </a:xfrm>
          <a:prstGeom prst="line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FBD78D60-88DD-BAE3-C3DB-54EE2FF05946}"/>
              </a:ext>
            </a:extLst>
          </p:cNvPr>
          <p:cNvSpPr txBox="1"/>
          <p:nvPr/>
        </p:nvSpPr>
        <p:spPr>
          <a:xfrm>
            <a:off x="8358472" y="6690944"/>
            <a:ext cx="14655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Reconstruction</a:t>
            </a:r>
          </a:p>
          <a:p>
            <a:r>
              <a:rPr lang="ko-KR" altLang="en-US" sz="1400" b="1" dirty="0"/>
              <a:t> </a:t>
            </a:r>
            <a:r>
              <a:rPr lang="en-US" altLang="ko-KR" sz="1400" b="1" dirty="0"/>
              <a:t>Error</a:t>
            </a:r>
            <a:endParaRPr lang="ko-KR" altLang="en-US" sz="1400" b="1" dirty="0"/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DFD7384A-CC61-3ED5-9DDF-F4FD1C007414}"/>
              </a:ext>
            </a:extLst>
          </p:cNvPr>
          <p:cNvCxnSpPr>
            <a:cxnSpLocks/>
          </p:cNvCxnSpPr>
          <p:nvPr/>
        </p:nvCxnSpPr>
        <p:spPr>
          <a:xfrm>
            <a:off x="5156773" y="6404242"/>
            <a:ext cx="0" cy="563033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화살표: 오른쪽 35">
            <a:extLst>
              <a:ext uri="{FF2B5EF4-FFF2-40B4-BE49-F238E27FC236}">
                <a16:creationId xmlns:a16="http://schemas.microsoft.com/office/drawing/2014/main" id="{CFB24462-478B-D29A-DEA1-D7E95655B1EB}"/>
              </a:ext>
            </a:extLst>
          </p:cNvPr>
          <p:cNvSpPr/>
          <p:nvPr/>
        </p:nvSpPr>
        <p:spPr>
          <a:xfrm>
            <a:off x="5166932" y="6404242"/>
            <a:ext cx="936755" cy="30777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96058A3-8F42-C374-A59B-DB77B0D7328C}"/>
              </a:ext>
            </a:extLst>
          </p:cNvPr>
          <p:cNvSpPr txBox="1"/>
          <p:nvPr/>
        </p:nvSpPr>
        <p:spPr>
          <a:xfrm>
            <a:off x="4823289" y="6968534"/>
            <a:ext cx="93675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b="1" dirty="0"/>
              <a:t>기준</a:t>
            </a:r>
            <a:r>
              <a:rPr lang="en-US" altLang="ko-KR" sz="1300" b="1" dirty="0"/>
              <a:t> </a:t>
            </a:r>
            <a:r>
              <a:rPr lang="ko-KR" altLang="en-US" sz="1300" b="1" dirty="0"/>
              <a:t>값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CF40722-76B2-A96F-AB89-28A576987725}"/>
              </a:ext>
            </a:extLst>
          </p:cNvPr>
          <p:cNvSpPr txBox="1"/>
          <p:nvPr/>
        </p:nvSpPr>
        <p:spPr>
          <a:xfrm>
            <a:off x="5490258" y="6644154"/>
            <a:ext cx="75465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b="1" dirty="0">
                <a:solidFill>
                  <a:srgbClr val="FF0000"/>
                </a:solidFill>
              </a:rPr>
              <a:t>불량</a:t>
            </a:r>
          </a:p>
        </p:txBody>
      </p:sp>
      <p:sp>
        <p:nvSpPr>
          <p:cNvPr id="39" name="화살표: 오른쪽 38">
            <a:extLst>
              <a:ext uri="{FF2B5EF4-FFF2-40B4-BE49-F238E27FC236}">
                <a16:creationId xmlns:a16="http://schemas.microsoft.com/office/drawing/2014/main" id="{71EC7373-8AC7-D31C-D2D0-28E713EA8435}"/>
              </a:ext>
            </a:extLst>
          </p:cNvPr>
          <p:cNvSpPr/>
          <p:nvPr/>
        </p:nvSpPr>
        <p:spPr>
          <a:xfrm flipH="1">
            <a:off x="4209856" y="6613423"/>
            <a:ext cx="936755" cy="29238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8BEEB9C-76D2-7548-B48F-AD9E1012BE49}"/>
              </a:ext>
            </a:extLst>
          </p:cNvPr>
          <p:cNvSpPr txBox="1"/>
          <p:nvPr/>
        </p:nvSpPr>
        <p:spPr>
          <a:xfrm>
            <a:off x="4286487" y="6402528"/>
            <a:ext cx="62644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b="1" dirty="0">
                <a:solidFill>
                  <a:schemeClr val="accent1"/>
                </a:solidFill>
              </a:rPr>
              <a:t>양품</a:t>
            </a:r>
          </a:p>
        </p:txBody>
      </p:sp>
    </p:spTree>
    <p:extLst>
      <p:ext uri="{BB962C8B-B14F-4D97-AF65-F5344CB8AC3E}">
        <p14:creationId xmlns:p14="http://schemas.microsoft.com/office/powerpoint/2010/main" val="28185612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4B3D5BE7-1783-4FFD-B53F-ECFABAABA225}"/>
              </a:ext>
            </a:extLst>
          </p:cNvPr>
          <p:cNvGrpSpPr/>
          <p:nvPr/>
        </p:nvGrpSpPr>
        <p:grpSpPr>
          <a:xfrm>
            <a:off x="430306" y="1408458"/>
            <a:ext cx="3895805" cy="381458"/>
            <a:chOff x="430306" y="1408458"/>
            <a:chExt cx="3895805" cy="381458"/>
          </a:xfrm>
        </p:grpSpPr>
        <p:sp>
          <p:nvSpPr>
            <p:cNvPr id="9" name="TextBox 36">
              <a:extLst>
                <a:ext uri="{FF2B5EF4-FFF2-40B4-BE49-F238E27FC236}">
                  <a16:creationId xmlns:a16="http://schemas.microsoft.com/office/drawing/2014/main" id="{9A191EE6-9298-4489-86B3-1A36CB5A408E}"/>
                </a:ext>
              </a:extLst>
            </p:cNvPr>
            <p:cNvSpPr txBox="1"/>
            <p:nvPr/>
          </p:nvSpPr>
          <p:spPr>
            <a:xfrm>
              <a:off x="1304365" y="1443791"/>
              <a:ext cx="3021746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1pPr>
              <a:lvl2pPr marL="494297" indent="3457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2pPr>
              <a:lvl3pPr marL="990323" indent="5185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3pPr>
              <a:lvl4pPr marL="1486348" indent="6913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4pPr>
              <a:lvl5pPr marL="1980645" indent="1037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5pPr>
              <a:lvl6pPr marL="2488768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6pPr>
              <a:lvl7pPr marL="2986522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7pPr>
              <a:lvl8pPr marL="3484275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8pPr>
              <a:lvl9pPr marL="3982029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모델의 학습 곡선</a:t>
              </a:r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8ADE7D31-892C-4F9A-A0C0-D85558E7C19B}"/>
                </a:ext>
              </a:extLst>
            </p:cNvPr>
            <p:cNvGrpSpPr/>
            <p:nvPr/>
          </p:nvGrpSpPr>
          <p:grpSpPr>
            <a:xfrm>
              <a:off x="430306" y="1408458"/>
              <a:ext cx="729983" cy="381458"/>
              <a:chOff x="6228680" y="6884181"/>
              <a:chExt cx="667988" cy="249385"/>
            </a:xfrm>
          </p:grpSpPr>
          <p:sp>
            <p:nvSpPr>
              <p:cNvPr id="11" name="사각형: 둥근 위쪽 모서리 24">
                <a:extLst>
                  <a:ext uri="{FF2B5EF4-FFF2-40B4-BE49-F238E27FC236}">
                    <a16:creationId xmlns:a16="http://schemas.microsoft.com/office/drawing/2014/main" id="{20CCB7A7-7F67-425E-819E-6BE9496F6BF2}"/>
                  </a:ext>
                </a:extLst>
              </p:cNvPr>
              <p:cNvSpPr/>
              <p:nvPr/>
            </p:nvSpPr>
            <p:spPr>
              <a:xfrm rot="5400000">
                <a:off x="6437981" y="6674880"/>
                <a:ext cx="249385" cy="66798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22000">
                    <a:schemeClr val="tx1">
                      <a:alpha val="50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5400000" scaled="1"/>
              </a:gradFill>
              <a:ln w="12700">
                <a:gradFill>
                  <a:gsLst>
                    <a:gs pos="9000">
                      <a:schemeClr val="bg1"/>
                    </a:gs>
                    <a:gs pos="92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latinLnBrk="1"/>
                <a:endParaRPr lang="ko-KR" altLang="en-US" b="1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0A2ACFD-6DB0-4A53-A887-B85DDD5DB5CB}"/>
                  </a:ext>
                </a:extLst>
              </p:cNvPr>
              <p:cNvSpPr txBox="1"/>
              <p:nvPr/>
            </p:nvSpPr>
            <p:spPr>
              <a:xfrm>
                <a:off x="6528557" y="6904142"/>
                <a:ext cx="264927" cy="181093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 fontAlgn="base" latinLnBrk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ko-KR" b="1" spc="-80" dirty="0">
                    <a:ln w="1270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1.</a:t>
                </a:r>
                <a:endParaRPr kumimoji="1" lang="ko-KR" altLang="en-US" b="1" spc="-80" dirty="0">
                  <a:ln w="127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9BE74322-39DA-2C1A-8F7B-7B9E49F7F5D3}"/>
              </a:ext>
            </a:extLst>
          </p:cNvPr>
          <p:cNvSpPr txBox="1"/>
          <p:nvPr/>
        </p:nvSpPr>
        <p:spPr>
          <a:xfrm>
            <a:off x="1304365" y="599583"/>
            <a:ext cx="79702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연구 결과 및 토의</a:t>
            </a:r>
            <a:endParaRPr lang="ko-KR" altLang="en-US" sz="2000" i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0E0A40-CEEA-B5B9-15A7-F74216BAB8C2}"/>
              </a:ext>
            </a:extLst>
          </p:cNvPr>
          <p:cNvSpPr txBox="1"/>
          <p:nvPr/>
        </p:nvSpPr>
        <p:spPr>
          <a:xfrm>
            <a:off x="897429" y="1835034"/>
            <a:ext cx="9139575" cy="901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400" kern="0" spc="-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epoch</a:t>
            </a:r>
            <a:r>
              <a:rPr lang="ko-KR" altLang="en-US" sz="1400" kern="0" spc="-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따른 손실 추이 </a:t>
            </a:r>
            <a:r>
              <a:rPr lang="en-US" altLang="ko-KR" sz="1400" kern="0" spc="-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(loss function)</a:t>
            </a:r>
          </a:p>
          <a:p>
            <a:pPr marL="742950" lvl="1" indent="-285750">
              <a:lnSpc>
                <a:spcPct val="130000"/>
              </a:lnSpc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+mn-ea"/>
              </a:rPr>
              <a:t>스마트폰 이미지의 학습곡선과 라인 스캔 카메라 이미지의 학습 곡선을 비교</a:t>
            </a:r>
            <a:endParaRPr lang="en-US" altLang="ko-KR" sz="1400" dirty="0">
              <a:latin typeface="+mn-ea"/>
            </a:endParaRPr>
          </a:p>
          <a:p>
            <a:pPr marL="742950" lvl="1" indent="-285750">
              <a:lnSpc>
                <a:spcPct val="130000"/>
              </a:lnSpc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+mn-ea"/>
              </a:rPr>
              <a:t>두 </a:t>
            </a:r>
            <a:r>
              <a:rPr lang="en-US" altLang="ko-KR" sz="1400" dirty="0">
                <a:latin typeface="+mn-ea"/>
              </a:rPr>
              <a:t>Case </a:t>
            </a:r>
            <a:r>
              <a:rPr lang="ko-KR" altLang="en-US" sz="1400" dirty="0">
                <a:latin typeface="+mn-ea"/>
              </a:rPr>
              <a:t>모두 </a:t>
            </a:r>
            <a:r>
              <a:rPr lang="en-US" altLang="ko-KR" sz="1400" dirty="0">
                <a:latin typeface="+mn-ea"/>
              </a:rPr>
              <a:t>0.1 </a:t>
            </a:r>
            <a:r>
              <a:rPr lang="ko-KR" altLang="en-US" sz="1400" dirty="0">
                <a:latin typeface="+mn-ea"/>
              </a:rPr>
              <a:t>전후의 </a:t>
            </a:r>
            <a:r>
              <a:rPr lang="en-US" altLang="ko-KR" sz="1400" dirty="0">
                <a:latin typeface="+mn-ea"/>
              </a:rPr>
              <a:t>Loss</a:t>
            </a:r>
            <a:r>
              <a:rPr lang="ko-KR" altLang="en-US" sz="1400" dirty="0">
                <a:latin typeface="+mn-ea"/>
              </a:rPr>
              <a:t>를 나타내며 수렴하였음</a:t>
            </a:r>
            <a:endParaRPr lang="en-US" altLang="ko-KR" sz="1400" dirty="0"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CC4221F-F658-A94D-28F1-195DBF753940}"/>
              </a:ext>
            </a:extLst>
          </p:cNvPr>
          <p:cNvSpPr txBox="1"/>
          <p:nvPr/>
        </p:nvSpPr>
        <p:spPr>
          <a:xfrm>
            <a:off x="10134769" y="7077075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E2886697-6AD6-4FDA-9E51-14A767932366}" type="slidenum">
              <a:rPr lang="ko-KR" altLang="en-US" sz="1200" smtClean="0"/>
              <a:t>21</a:t>
            </a:fld>
            <a:endParaRPr lang="ko-KR" altLang="en-US" sz="1200"/>
          </a:p>
        </p:txBody>
      </p:sp>
      <p:pic>
        <p:nvPicPr>
          <p:cNvPr id="2" name="Picture 33">
            <a:extLst>
              <a:ext uri="{FF2B5EF4-FFF2-40B4-BE49-F238E27FC236}">
                <a16:creationId xmlns:a16="http://schemas.microsoft.com/office/drawing/2014/main" id="{EDAE5088-5C75-ABA6-6D97-4DF7C7D121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528" y="2831949"/>
            <a:ext cx="4091131" cy="328393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3" name="Picture 35">
            <a:extLst>
              <a:ext uri="{FF2B5EF4-FFF2-40B4-BE49-F238E27FC236}">
                <a16:creationId xmlns:a16="http://schemas.microsoft.com/office/drawing/2014/main" id="{FFBFDBD9-1821-4355-0913-15CF6D020C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0449" y="2831949"/>
            <a:ext cx="4091131" cy="3231988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0A06014-83E7-331B-D7FE-B48B4F8CC495}"/>
              </a:ext>
            </a:extLst>
          </p:cNvPr>
          <p:cNvSpPr txBox="1"/>
          <p:nvPr/>
        </p:nvSpPr>
        <p:spPr>
          <a:xfrm>
            <a:off x="1492436" y="6063937"/>
            <a:ext cx="36462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[</a:t>
            </a:r>
            <a:r>
              <a:rPr lang="ko-KR" altLang="en-US" sz="1000" dirty="0"/>
              <a:t>스마트폰 이미지의 학습 곡선</a:t>
            </a:r>
            <a:r>
              <a:rPr lang="en-US" altLang="ko-KR" sz="1000" dirty="0"/>
              <a:t>]</a:t>
            </a:r>
            <a:endParaRPr lang="ko-KR" altLang="en-US" sz="1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A80B89-9A21-2667-E54A-79596B86005A}"/>
              </a:ext>
            </a:extLst>
          </p:cNvPr>
          <p:cNvSpPr txBox="1"/>
          <p:nvPr/>
        </p:nvSpPr>
        <p:spPr>
          <a:xfrm>
            <a:off x="6055565" y="6064935"/>
            <a:ext cx="36462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[</a:t>
            </a:r>
            <a:r>
              <a:rPr lang="ko-KR" altLang="en-US" sz="1000" dirty="0"/>
              <a:t>라인 스캔 카메라 이미지의 학습 곡선</a:t>
            </a:r>
            <a:r>
              <a:rPr lang="en-US" altLang="ko-KR" sz="1000" dirty="0"/>
              <a:t>]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8757407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4B3D5BE7-1783-4FFD-B53F-ECFABAABA225}"/>
              </a:ext>
            </a:extLst>
          </p:cNvPr>
          <p:cNvGrpSpPr/>
          <p:nvPr/>
        </p:nvGrpSpPr>
        <p:grpSpPr>
          <a:xfrm>
            <a:off x="430306" y="1408458"/>
            <a:ext cx="5557899" cy="381458"/>
            <a:chOff x="430306" y="1408458"/>
            <a:chExt cx="5557899" cy="381458"/>
          </a:xfrm>
        </p:grpSpPr>
        <p:sp>
          <p:nvSpPr>
            <p:cNvPr id="9" name="TextBox 36">
              <a:extLst>
                <a:ext uri="{FF2B5EF4-FFF2-40B4-BE49-F238E27FC236}">
                  <a16:creationId xmlns:a16="http://schemas.microsoft.com/office/drawing/2014/main" id="{9A191EE6-9298-4489-86B3-1A36CB5A408E}"/>
                </a:ext>
              </a:extLst>
            </p:cNvPr>
            <p:cNvSpPr txBox="1"/>
            <p:nvPr/>
          </p:nvSpPr>
          <p:spPr>
            <a:xfrm>
              <a:off x="1304365" y="1443791"/>
              <a:ext cx="4683840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1pPr>
              <a:lvl2pPr marL="494297" indent="3457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2pPr>
              <a:lvl3pPr marL="990323" indent="5185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3pPr>
              <a:lvl4pPr marL="1486348" indent="6913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4pPr>
              <a:lvl5pPr marL="1980645" indent="1037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5pPr>
              <a:lvl6pPr marL="2488768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6pPr>
              <a:lvl7pPr marL="2986522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7pPr>
              <a:lvl8pPr marL="3484275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8pPr>
              <a:lvl9pPr marL="3982029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제안하는 모델의 성능 </a:t>
              </a:r>
              <a:r>
                <a:rPr lang="en-US" altLang="ko-KR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– </a:t>
              </a: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스마트폰 이미지</a:t>
              </a:r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8ADE7D31-892C-4F9A-A0C0-D85558E7C19B}"/>
                </a:ext>
              </a:extLst>
            </p:cNvPr>
            <p:cNvGrpSpPr/>
            <p:nvPr/>
          </p:nvGrpSpPr>
          <p:grpSpPr>
            <a:xfrm>
              <a:off x="430306" y="1408458"/>
              <a:ext cx="729983" cy="381458"/>
              <a:chOff x="6228680" y="6884181"/>
              <a:chExt cx="667988" cy="249385"/>
            </a:xfrm>
          </p:grpSpPr>
          <p:sp>
            <p:nvSpPr>
              <p:cNvPr id="11" name="사각형: 둥근 위쪽 모서리 24">
                <a:extLst>
                  <a:ext uri="{FF2B5EF4-FFF2-40B4-BE49-F238E27FC236}">
                    <a16:creationId xmlns:a16="http://schemas.microsoft.com/office/drawing/2014/main" id="{20CCB7A7-7F67-425E-819E-6BE9496F6BF2}"/>
                  </a:ext>
                </a:extLst>
              </p:cNvPr>
              <p:cNvSpPr/>
              <p:nvPr/>
            </p:nvSpPr>
            <p:spPr>
              <a:xfrm rot="5400000">
                <a:off x="6437981" y="6674880"/>
                <a:ext cx="249385" cy="66798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22000">
                    <a:schemeClr val="tx1">
                      <a:alpha val="50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5400000" scaled="1"/>
              </a:gradFill>
              <a:ln w="12700">
                <a:gradFill>
                  <a:gsLst>
                    <a:gs pos="9000">
                      <a:schemeClr val="bg1"/>
                    </a:gs>
                    <a:gs pos="92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latinLnBrk="1"/>
                <a:endParaRPr lang="ko-KR" altLang="en-US" b="1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0A2ACFD-6DB0-4A53-A887-B85DDD5DB5CB}"/>
                  </a:ext>
                </a:extLst>
              </p:cNvPr>
              <p:cNvSpPr txBox="1"/>
              <p:nvPr/>
            </p:nvSpPr>
            <p:spPr>
              <a:xfrm>
                <a:off x="6528557" y="6904142"/>
                <a:ext cx="264927" cy="181093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 fontAlgn="base" latinLnBrk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ko-KR" b="1" spc="-80">
                    <a:ln w="1270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2.</a:t>
                </a:r>
                <a:endParaRPr kumimoji="1" lang="ko-KR" altLang="en-US" b="1" spc="-80" dirty="0">
                  <a:ln w="127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9BE74322-39DA-2C1A-8F7B-7B9E49F7F5D3}"/>
              </a:ext>
            </a:extLst>
          </p:cNvPr>
          <p:cNvSpPr txBox="1"/>
          <p:nvPr/>
        </p:nvSpPr>
        <p:spPr>
          <a:xfrm>
            <a:off x="1304365" y="599583"/>
            <a:ext cx="79702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연구 결과 및 토의</a:t>
            </a:r>
            <a:endParaRPr lang="ko-KR" altLang="en-US" sz="2000" i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0129D79-75A9-F339-3B0A-DE94C36C7EF6}"/>
              </a:ext>
            </a:extLst>
          </p:cNvPr>
          <p:cNvSpPr txBox="1"/>
          <p:nvPr/>
        </p:nvSpPr>
        <p:spPr>
          <a:xfrm>
            <a:off x="956047" y="1910031"/>
            <a:ext cx="9139575" cy="901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평가용 양품 데이터</a:t>
            </a:r>
            <a:r>
              <a:rPr lang="en-US" altLang="ko-KR" sz="1400" dirty="0">
                <a:latin typeface="+mn-ea"/>
              </a:rPr>
              <a:t>(5</a:t>
            </a:r>
            <a:r>
              <a:rPr lang="ko-KR" altLang="en-US" sz="1400" dirty="0">
                <a:latin typeface="+mn-ea"/>
              </a:rPr>
              <a:t>개</a:t>
            </a:r>
            <a:r>
              <a:rPr lang="en-US" altLang="ko-KR" sz="1400" dirty="0">
                <a:latin typeface="+mn-ea"/>
              </a:rPr>
              <a:t>)</a:t>
            </a:r>
            <a:r>
              <a:rPr lang="ko-KR" altLang="en-US" sz="1400" dirty="0">
                <a:latin typeface="+mn-ea"/>
              </a:rPr>
              <a:t>와 불량 데이터</a:t>
            </a:r>
            <a:r>
              <a:rPr lang="en-US" altLang="ko-KR" sz="1400" dirty="0">
                <a:latin typeface="+mn-ea"/>
              </a:rPr>
              <a:t>(5</a:t>
            </a:r>
            <a:r>
              <a:rPr lang="ko-KR" altLang="en-US" sz="1400" dirty="0">
                <a:latin typeface="+mn-ea"/>
              </a:rPr>
              <a:t>개</a:t>
            </a:r>
            <a:r>
              <a:rPr lang="en-US" altLang="ko-KR" sz="1400" dirty="0">
                <a:latin typeface="+mn-ea"/>
              </a:rPr>
              <a:t>)</a:t>
            </a:r>
            <a:r>
              <a:rPr lang="ko-KR" altLang="en-US" sz="1400" dirty="0">
                <a:latin typeface="+mn-ea"/>
              </a:rPr>
              <a:t>를 직접 분석 모델에 넣고 예측한 후 </a:t>
            </a:r>
            <a:r>
              <a:rPr lang="en-US" altLang="ko-KR" sz="1400" dirty="0">
                <a:latin typeface="+mn-ea"/>
              </a:rPr>
              <a:t>reconstruction error</a:t>
            </a:r>
            <a:r>
              <a:rPr lang="ko-KR" altLang="en-US" sz="1400" dirty="0">
                <a:latin typeface="+mn-ea"/>
              </a:rPr>
              <a:t>를 계산하여 양품과 불량의 </a:t>
            </a:r>
            <a:r>
              <a:rPr lang="en-US" altLang="ko-KR" sz="1400" dirty="0">
                <a:latin typeface="+mn-ea"/>
              </a:rPr>
              <a:t>error </a:t>
            </a:r>
            <a:r>
              <a:rPr lang="ko-KR" altLang="en-US" sz="1400" dirty="0">
                <a:latin typeface="+mn-ea"/>
              </a:rPr>
              <a:t>분포를 비교함 </a:t>
            </a:r>
            <a:endParaRPr lang="en-US" altLang="ko-KR" sz="1400" dirty="0">
              <a:latin typeface="+mn-ea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스마트폰 이미지의 경우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아래와 같이 양품과 불량의 </a:t>
            </a:r>
            <a:r>
              <a:rPr lang="en-US" altLang="ko-KR" sz="1400" dirty="0">
                <a:latin typeface="+mn-ea"/>
              </a:rPr>
              <a:t>error </a:t>
            </a:r>
            <a:r>
              <a:rPr lang="ko-KR" altLang="en-US" sz="1400" dirty="0">
                <a:latin typeface="+mn-ea"/>
              </a:rPr>
              <a:t>분포에 유의미한 차이가 없었음</a:t>
            </a:r>
            <a:endParaRPr lang="en-US" altLang="ko-KR" sz="1400" dirty="0"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B793BC6-A972-1BD0-528F-FE6090EFEEE7}"/>
              </a:ext>
            </a:extLst>
          </p:cNvPr>
          <p:cNvSpPr txBox="1"/>
          <p:nvPr/>
        </p:nvSpPr>
        <p:spPr>
          <a:xfrm>
            <a:off x="10247791" y="6934495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E2886697-6AD6-4FDA-9E51-14A767932366}" type="slidenum">
              <a:rPr lang="ko-KR" altLang="en-US" sz="1200" smtClean="0"/>
              <a:t>22</a:t>
            </a:fld>
            <a:endParaRPr lang="ko-KR" altLang="en-US" sz="1200"/>
          </a:p>
        </p:txBody>
      </p:sp>
      <p:pic>
        <p:nvPicPr>
          <p:cNvPr id="2" name="Picture 45">
            <a:extLst>
              <a:ext uri="{FF2B5EF4-FFF2-40B4-BE49-F238E27FC236}">
                <a16:creationId xmlns:a16="http://schemas.microsoft.com/office/drawing/2014/main" id="{47398396-A77E-A827-01EC-B65D272A60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212" y="3899456"/>
            <a:ext cx="4602480" cy="44958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3" name="Picture 46">
            <a:extLst>
              <a:ext uri="{FF2B5EF4-FFF2-40B4-BE49-F238E27FC236}">
                <a16:creationId xmlns:a16="http://schemas.microsoft.com/office/drawing/2014/main" id="{75D88908-4E20-A8DF-F71A-450023F7E8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5835" y="3893735"/>
            <a:ext cx="4802580" cy="42937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4" name="Picture 49">
            <a:extLst>
              <a:ext uri="{FF2B5EF4-FFF2-40B4-BE49-F238E27FC236}">
                <a16:creationId xmlns:a16="http://schemas.microsoft.com/office/drawing/2014/main" id="{C6CEEE55-5D3A-A5B3-2E20-C654FB26FD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8662" y="4482564"/>
            <a:ext cx="3513801" cy="2603078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5" name="Picture 50">
            <a:extLst>
              <a:ext uri="{FF2B5EF4-FFF2-40B4-BE49-F238E27FC236}">
                <a16:creationId xmlns:a16="http://schemas.microsoft.com/office/drawing/2014/main" id="{0378F427-C227-040F-3BB1-2013A92A9B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8798" y="4517147"/>
            <a:ext cx="3441751" cy="2542769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63AC79-3757-F342-C1C8-69770DEC453B}"/>
              </a:ext>
            </a:extLst>
          </p:cNvPr>
          <p:cNvSpPr txBox="1"/>
          <p:nvPr/>
        </p:nvSpPr>
        <p:spPr>
          <a:xfrm>
            <a:off x="1551202" y="7110638"/>
            <a:ext cx="29362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[</a:t>
            </a:r>
            <a:r>
              <a:rPr lang="ko-KR" altLang="en-US" sz="1000" dirty="0"/>
              <a:t>스마트폰 이미지의 양품 </a:t>
            </a:r>
            <a:r>
              <a:rPr lang="en-US" altLang="ko-KR" sz="1000" dirty="0"/>
              <a:t>Error </a:t>
            </a:r>
            <a:r>
              <a:rPr lang="ko-KR" altLang="en-US" sz="1000" dirty="0"/>
              <a:t>분포</a:t>
            </a:r>
            <a:r>
              <a:rPr lang="en-US" altLang="ko-KR" sz="1000" dirty="0"/>
              <a:t>]</a:t>
            </a:r>
            <a:endParaRPr lang="ko-KR" altLang="en-US" sz="10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CCE4185-2641-B650-3CD9-06511D526F6E}"/>
              </a:ext>
            </a:extLst>
          </p:cNvPr>
          <p:cNvSpPr txBox="1"/>
          <p:nvPr/>
        </p:nvSpPr>
        <p:spPr>
          <a:xfrm>
            <a:off x="6550498" y="7087036"/>
            <a:ext cx="29362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[</a:t>
            </a:r>
            <a:r>
              <a:rPr lang="ko-KR" altLang="en-US" sz="1000" dirty="0"/>
              <a:t>스마트폰 이미지의 불량 </a:t>
            </a:r>
            <a:r>
              <a:rPr lang="en-US" altLang="ko-KR" sz="1000" dirty="0"/>
              <a:t>Error </a:t>
            </a:r>
            <a:r>
              <a:rPr lang="ko-KR" altLang="en-US" sz="1000" dirty="0"/>
              <a:t>분포</a:t>
            </a:r>
            <a:r>
              <a:rPr lang="en-US" altLang="ko-KR" sz="1000" dirty="0"/>
              <a:t>]</a:t>
            </a:r>
            <a:endParaRPr lang="ko-KR" altLang="en-US" sz="1000" dirty="0"/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75BF752E-A4EB-F433-26A1-C242E5E78F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1879401"/>
              </p:ext>
            </p:extLst>
          </p:nvPr>
        </p:nvGraphicFramePr>
        <p:xfrm>
          <a:off x="1806353" y="2861898"/>
          <a:ext cx="6966288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4032">
                  <a:extLst>
                    <a:ext uri="{9D8B030D-6E8A-4147-A177-3AD203B41FA5}">
                      <a16:colId xmlns:a16="http://schemas.microsoft.com/office/drawing/2014/main" val="2237181365"/>
                    </a:ext>
                  </a:extLst>
                </a:gridCol>
                <a:gridCol w="774032">
                  <a:extLst>
                    <a:ext uri="{9D8B030D-6E8A-4147-A177-3AD203B41FA5}">
                      <a16:colId xmlns:a16="http://schemas.microsoft.com/office/drawing/2014/main" val="1540071294"/>
                    </a:ext>
                  </a:extLst>
                </a:gridCol>
                <a:gridCol w="774032">
                  <a:extLst>
                    <a:ext uri="{9D8B030D-6E8A-4147-A177-3AD203B41FA5}">
                      <a16:colId xmlns:a16="http://schemas.microsoft.com/office/drawing/2014/main" val="2670412164"/>
                    </a:ext>
                  </a:extLst>
                </a:gridCol>
                <a:gridCol w="774032">
                  <a:extLst>
                    <a:ext uri="{9D8B030D-6E8A-4147-A177-3AD203B41FA5}">
                      <a16:colId xmlns:a16="http://schemas.microsoft.com/office/drawing/2014/main" val="3224196212"/>
                    </a:ext>
                  </a:extLst>
                </a:gridCol>
                <a:gridCol w="774032">
                  <a:extLst>
                    <a:ext uri="{9D8B030D-6E8A-4147-A177-3AD203B41FA5}">
                      <a16:colId xmlns:a16="http://schemas.microsoft.com/office/drawing/2014/main" val="994397649"/>
                    </a:ext>
                  </a:extLst>
                </a:gridCol>
                <a:gridCol w="774032">
                  <a:extLst>
                    <a:ext uri="{9D8B030D-6E8A-4147-A177-3AD203B41FA5}">
                      <a16:colId xmlns:a16="http://schemas.microsoft.com/office/drawing/2014/main" val="2107901136"/>
                    </a:ext>
                  </a:extLst>
                </a:gridCol>
                <a:gridCol w="774032">
                  <a:extLst>
                    <a:ext uri="{9D8B030D-6E8A-4147-A177-3AD203B41FA5}">
                      <a16:colId xmlns:a16="http://schemas.microsoft.com/office/drawing/2014/main" val="1378357461"/>
                    </a:ext>
                  </a:extLst>
                </a:gridCol>
                <a:gridCol w="774032">
                  <a:extLst>
                    <a:ext uri="{9D8B030D-6E8A-4147-A177-3AD203B41FA5}">
                      <a16:colId xmlns:a16="http://schemas.microsoft.com/office/drawing/2014/main" val="2031708774"/>
                    </a:ext>
                  </a:extLst>
                </a:gridCol>
                <a:gridCol w="774032">
                  <a:extLst>
                    <a:ext uri="{9D8B030D-6E8A-4147-A177-3AD203B41FA5}">
                      <a16:colId xmlns:a16="http://schemas.microsoft.com/office/drawing/2014/main" val="181508145"/>
                    </a:ext>
                  </a:extLst>
                </a:gridCol>
              </a:tblGrid>
              <a:tr h="267654"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#1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#2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#3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#4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#5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최소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최대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평균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9932896"/>
                  </a:ext>
                </a:extLst>
              </a:tr>
              <a:tr h="2676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양품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0.120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0.112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0.122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0.146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0.116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0.112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0.146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6733506"/>
                  </a:ext>
                </a:extLst>
              </a:tr>
              <a:tr h="2676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불량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0.145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0.128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0.121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0.135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0.134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0.121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0.145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37376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482377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4B3D5BE7-1783-4FFD-B53F-ECFABAABA225}"/>
              </a:ext>
            </a:extLst>
          </p:cNvPr>
          <p:cNvGrpSpPr/>
          <p:nvPr/>
        </p:nvGrpSpPr>
        <p:grpSpPr>
          <a:xfrm>
            <a:off x="430306" y="1408458"/>
            <a:ext cx="6093157" cy="381458"/>
            <a:chOff x="430306" y="1408458"/>
            <a:chExt cx="6093157" cy="381458"/>
          </a:xfrm>
        </p:grpSpPr>
        <p:sp>
          <p:nvSpPr>
            <p:cNvPr id="9" name="TextBox 36">
              <a:extLst>
                <a:ext uri="{FF2B5EF4-FFF2-40B4-BE49-F238E27FC236}">
                  <a16:creationId xmlns:a16="http://schemas.microsoft.com/office/drawing/2014/main" id="{9A191EE6-9298-4489-86B3-1A36CB5A408E}"/>
                </a:ext>
              </a:extLst>
            </p:cNvPr>
            <p:cNvSpPr txBox="1"/>
            <p:nvPr/>
          </p:nvSpPr>
          <p:spPr>
            <a:xfrm>
              <a:off x="1304365" y="1443791"/>
              <a:ext cx="5219098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1pPr>
              <a:lvl2pPr marL="494297" indent="3457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2pPr>
              <a:lvl3pPr marL="990323" indent="5185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3pPr>
              <a:lvl4pPr marL="1486348" indent="6913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4pPr>
              <a:lvl5pPr marL="1980645" indent="1037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5pPr>
              <a:lvl6pPr marL="2488768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6pPr>
              <a:lvl7pPr marL="2986522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7pPr>
              <a:lvl8pPr marL="3484275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8pPr>
              <a:lvl9pPr marL="3982029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제안하는 모델의 </a:t>
              </a:r>
              <a:r>
                <a:rPr lang="ko-KR" altLang="en-US" sz="1800" b="1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성능 </a:t>
              </a:r>
              <a:r>
                <a:rPr lang="en-US" altLang="ko-KR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– </a:t>
              </a: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라인스캔 카메라 이미지</a:t>
              </a:r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8ADE7D31-892C-4F9A-A0C0-D85558E7C19B}"/>
                </a:ext>
              </a:extLst>
            </p:cNvPr>
            <p:cNvGrpSpPr/>
            <p:nvPr/>
          </p:nvGrpSpPr>
          <p:grpSpPr>
            <a:xfrm>
              <a:off x="430306" y="1408458"/>
              <a:ext cx="729983" cy="381458"/>
              <a:chOff x="6228680" y="6884181"/>
              <a:chExt cx="667988" cy="249385"/>
            </a:xfrm>
          </p:grpSpPr>
          <p:sp>
            <p:nvSpPr>
              <p:cNvPr id="11" name="사각형: 둥근 위쪽 모서리 24">
                <a:extLst>
                  <a:ext uri="{FF2B5EF4-FFF2-40B4-BE49-F238E27FC236}">
                    <a16:creationId xmlns:a16="http://schemas.microsoft.com/office/drawing/2014/main" id="{20CCB7A7-7F67-425E-819E-6BE9496F6BF2}"/>
                  </a:ext>
                </a:extLst>
              </p:cNvPr>
              <p:cNvSpPr/>
              <p:nvPr/>
            </p:nvSpPr>
            <p:spPr>
              <a:xfrm rot="5400000">
                <a:off x="6437981" y="6674880"/>
                <a:ext cx="249385" cy="66798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22000">
                    <a:schemeClr val="tx1">
                      <a:alpha val="50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5400000" scaled="1"/>
              </a:gradFill>
              <a:ln w="12700">
                <a:gradFill>
                  <a:gsLst>
                    <a:gs pos="9000">
                      <a:schemeClr val="bg1"/>
                    </a:gs>
                    <a:gs pos="92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latinLnBrk="1"/>
                <a:endParaRPr lang="ko-KR" altLang="en-US" b="1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0A2ACFD-6DB0-4A53-A887-B85DDD5DB5CB}"/>
                  </a:ext>
                </a:extLst>
              </p:cNvPr>
              <p:cNvSpPr txBox="1"/>
              <p:nvPr/>
            </p:nvSpPr>
            <p:spPr>
              <a:xfrm>
                <a:off x="6528557" y="6904142"/>
                <a:ext cx="264927" cy="181093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 fontAlgn="base" latinLnBrk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ko-KR" b="1" spc="-80">
                    <a:ln w="1270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2.</a:t>
                </a:r>
                <a:endParaRPr kumimoji="1" lang="ko-KR" altLang="en-US" b="1" spc="-80" dirty="0">
                  <a:ln w="127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9BE74322-39DA-2C1A-8F7B-7B9E49F7F5D3}"/>
              </a:ext>
            </a:extLst>
          </p:cNvPr>
          <p:cNvSpPr txBox="1"/>
          <p:nvPr/>
        </p:nvSpPr>
        <p:spPr>
          <a:xfrm>
            <a:off x="1304365" y="599583"/>
            <a:ext cx="79702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연구 결과 및 토의</a:t>
            </a:r>
            <a:endParaRPr lang="ko-KR" altLang="en-US" sz="2000" i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B793BC6-A972-1BD0-528F-FE6090EFEEE7}"/>
              </a:ext>
            </a:extLst>
          </p:cNvPr>
          <p:cNvSpPr txBox="1"/>
          <p:nvPr/>
        </p:nvSpPr>
        <p:spPr>
          <a:xfrm>
            <a:off x="10134769" y="7077075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E2886697-6AD6-4FDA-9E51-14A767932366}" type="slidenum">
              <a:rPr lang="ko-KR" altLang="en-US" sz="1200" smtClean="0"/>
              <a:t>23</a:t>
            </a:fld>
            <a:endParaRPr lang="ko-KR" altLang="en-US" sz="1200"/>
          </a:p>
        </p:txBody>
      </p:sp>
      <p:pic>
        <p:nvPicPr>
          <p:cNvPr id="6" name="Picture 51">
            <a:extLst>
              <a:ext uri="{FF2B5EF4-FFF2-40B4-BE49-F238E27FC236}">
                <a16:creationId xmlns:a16="http://schemas.microsoft.com/office/drawing/2014/main" id="{D4B33467-13B4-E9EA-1159-AD99B91FE5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0828" y="4377772"/>
            <a:ext cx="3535817" cy="2637341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7" name="Picture 52">
            <a:extLst>
              <a:ext uri="{FF2B5EF4-FFF2-40B4-BE49-F238E27FC236}">
                <a16:creationId xmlns:a16="http://schemas.microsoft.com/office/drawing/2014/main" id="{89E9AD8E-057C-E189-8EF2-8CBF913239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5169" y="4377772"/>
            <a:ext cx="3564761" cy="2665607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8" name="Picture 53">
            <a:extLst>
              <a:ext uri="{FF2B5EF4-FFF2-40B4-BE49-F238E27FC236}">
                <a16:creationId xmlns:a16="http://schemas.microsoft.com/office/drawing/2014/main" id="{BA453773-4DF5-388F-F76E-91F977F901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014" y="3863060"/>
            <a:ext cx="4541520" cy="41148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4" name="Picture 54">
            <a:extLst>
              <a:ext uri="{FF2B5EF4-FFF2-40B4-BE49-F238E27FC236}">
                <a16:creationId xmlns:a16="http://schemas.microsoft.com/office/drawing/2014/main" id="{4E2BFEAE-344C-1C26-9F85-ECB8F76F47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98047" y="3863060"/>
            <a:ext cx="4495800" cy="42672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74EB27F-851E-26BC-878C-D4EBFF3E5395}"/>
              </a:ext>
            </a:extLst>
          </p:cNvPr>
          <p:cNvSpPr txBox="1"/>
          <p:nvPr/>
        </p:nvSpPr>
        <p:spPr>
          <a:xfrm>
            <a:off x="1560654" y="7015113"/>
            <a:ext cx="29362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[</a:t>
            </a:r>
            <a:r>
              <a:rPr lang="ko-KR" altLang="en-US" sz="1000" dirty="0"/>
              <a:t>라인스캔 카메라 이미지의 양품 </a:t>
            </a:r>
            <a:r>
              <a:rPr lang="en-US" altLang="ko-KR" sz="1000" dirty="0"/>
              <a:t>Error </a:t>
            </a:r>
            <a:r>
              <a:rPr lang="ko-KR" altLang="en-US" sz="1000" dirty="0"/>
              <a:t>분포</a:t>
            </a:r>
            <a:r>
              <a:rPr lang="en-US" altLang="ko-KR" sz="1000" dirty="0"/>
              <a:t>]</a:t>
            </a:r>
            <a:endParaRPr lang="ko-KR" altLang="en-US" sz="10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91C2A51-F7A7-48FE-797C-FBB40E1D7FF8}"/>
              </a:ext>
            </a:extLst>
          </p:cNvPr>
          <p:cNvSpPr txBox="1"/>
          <p:nvPr/>
        </p:nvSpPr>
        <p:spPr>
          <a:xfrm>
            <a:off x="6338389" y="7015113"/>
            <a:ext cx="29362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[</a:t>
            </a:r>
            <a:r>
              <a:rPr lang="ko-KR" altLang="en-US" sz="1000" dirty="0"/>
              <a:t>라인스캔 카메라 이미지의 불량 </a:t>
            </a:r>
            <a:r>
              <a:rPr lang="en-US" altLang="ko-KR" sz="1000" dirty="0"/>
              <a:t>Error </a:t>
            </a:r>
            <a:r>
              <a:rPr lang="ko-KR" altLang="en-US" sz="1000" dirty="0"/>
              <a:t>분포</a:t>
            </a:r>
            <a:r>
              <a:rPr lang="en-US" altLang="ko-KR" sz="1000" dirty="0"/>
              <a:t>]</a:t>
            </a:r>
            <a:endParaRPr lang="ko-KR" altLang="en-US" sz="10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6914E36-F2D9-9A8D-A9E1-74265C847B12}"/>
              </a:ext>
            </a:extLst>
          </p:cNvPr>
          <p:cNvSpPr txBox="1"/>
          <p:nvPr/>
        </p:nvSpPr>
        <p:spPr>
          <a:xfrm>
            <a:off x="954272" y="1929169"/>
            <a:ext cx="9139575" cy="901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평가용 양품 데이터</a:t>
            </a:r>
            <a:r>
              <a:rPr lang="en-US" altLang="ko-KR" sz="1400" dirty="0">
                <a:latin typeface="+mn-ea"/>
              </a:rPr>
              <a:t>(5</a:t>
            </a:r>
            <a:r>
              <a:rPr lang="ko-KR" altLang="en-US" sz="1400" dirty="0">
                <a:latin typeface="+mn-ea"/>
              </a:rPr>
              <a:t>개</a:t>
            </a:r>
            <a:r>
              <a:rPr lang="en-US" altLang="ko-KR" sz="1400" dirty="0">
                <a:latin typeface="+mn-ea"/>
              </a:rPr>
              <a:t>)</a:t>
            </a:r>
            <a:r>
              <a:rPr lang="ko-KR" altLang="en-US" sz="1400" dirty="0">
                <a:latin typeface="+mn-ea"/>
              </a:rPr>
              <a:t>와 불량 데이터</a:t>
            </a:r>
            <a:r>
              <a:rPr lang="en-US" altLang="ko-KR" sz="1400" dirty="0">
                <a:latin typeface="+mn-ea"/>
              </a:rPr>
              <a:t>(5</a:t>
            </a:r>
            <a:r>
              <a:rPr lang="ko-KR" altLang="en-US" sz="1400" dirty="0">
                <a:latin typeface="+mn-ea"/>
              </a:rPr>
              <a:t>개</a:t>
            </a:r>
            <a:r>
              <a:rPr lang="en-US" altLang="ko-KR" sz="1400" dirty="0">
                <a:latin typeface="+mn-ea"/>
              </a:rPr>
              <a:t>)</a:t>
            </a:r>
            <a:r>
              <a:rPr lang="ko-KR" altLang="en-US" sz="1400" dirty="0">
                <a:latin typeface="+mn-ea"/>
              </a:rPr>
              <a:t>를 직접 분석 모델에 넣고 예측한 후 </a:t>
            </a:r>
            <a:r>
              <a:rPr lang="en-US" altLang="ko-KR" sz="1400" dirty="0">
                <a:latin typeface="+mn-ea"/>
              </a:rPr>
              <a:t>reconstruction error</a:t>
            </a:r>
            <a:r>
              <a:rPr lang="ko-KR" altLang="en-US" sz="1400" dirty="0">
                <a:latin typeface="+mn-ea"/>
              </a:rPr>
              <a:t>를 계산하여 양품과 불량의 </a:t>
            </a:r>
            <a:r>
              <a:rPr lang="en-US" altLang="ko-KR" sz="1400" dirty="0">
                <a:latin typeface="+mn-ea"/>
              </a:rPr>
              <a:t>error </a:t>
            </a:r>
            <a:r>
              <a:rPr lang="ko-KR" altLang="en-US" sz="1400" dirty="0">
                <a:latin typeface="+mn-ea"/>
              </a:rPr>
              <a:t>분포를 비교함 </a:t>
            </a:r>
            <a:endParaRPr lang="en-US" altLang="ko-KR" sz="1400" dirty="0">
              <a:latin typeface="+mn-ea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스마트폰 이미지의 경우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아래와 같이 양품과 불량의 </a:t>
            </a:r>
            <a:r>
              <a:rPr lang="en-US" altLang="ko-KR" sz="1400" dirty="0">
                <a:latin typeface="+mn-ea"/>
              </a:rPr>
              <a:t>error </a:t>
            </a:r>
            <a:r>
              <a:rPr lang="ko-KR" altLang="en-US" sz="1400" dirty="0">
                <a:latin typeface="+mn-ea"/>
              </a:rPr>
              <a:t>분포에 유의미한 차이가 없었음</a:t>
            </a:r>
            <a:endParaRPr lang="en-US" altLang="ko-KR" sz="1400" dirty="0">
              <a:latin typeface="+mn-ea"/>
            </a:endParaRPr>
          </a:p>
        </p:txBody>
      </p: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25AEA547-66DA-D1D2-CA5F-6F26C3307F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5615089"/>
              </p:ext>
            </p:extLst>
          </p:nvPr>
        </p:nvGraphicFramePr>
        <p:xfrm>
          <a:off x="1806353" y="2861898"/>
          <a:ext cx="6966288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4032">
                  <a:extLst>
                    <a:ext uri="{9D8B030D-6E8A-4147-A177-3AD203B41FA5}">
                      <a16:colId xmlns:a16="http://schemas.microsoft.com/office/drawing/2014/main" val="2237181365"/>
                    </a:ext>
                  </a:extLst>
                </a:gridCol>
                <a:gridCol w="774032">
                  <a:extLst>
                    <a:ext uri="{9D8B030D-6E8A-4147-A177-3AD203B41FA5}">
                      <a16:colId xmlns:a16="http://schemas.microsoft.com/office/drawing/2014/main" val="1540071294"/>
                    </a:ext>
                  </a:extLst>
                </a:gridCol>
                <a:gridCol w="774032">
                  <a:extLst>
                    <a:ext uri="{9D8B030D-6E8A-4147-A177-3AD203B41FA5}">
                      <a16:colId xmlns:a16="http://schemas.microsoft.com/office/drawing/2014/main" val="2670412164"/>
                    </a:ext>
                  </a:extLst>
                </a:gridCol>
                <a:gridCol w="774032">
                  <a:extLst>
                    <a:ext uri="{9D8B030D-6E8A-4147-A177-3AD203B41FA5}">
                      <a16:colId xmlns:a16="http://schemas.microsoft.com/office/drawing/2014/main" val="3224196212"/>
                    </a:ext>
                  </a:extLst>
                </a:gridCol>
                <a:gridCol w="774032">
                  <a:extLst>
                    <a:ext uri="{9D8B030D-6E8A-4147-A177-3AD203B41FA5}">
                      <a16:colId xmlns:a16="http://schemas.microsoft.com/office/drawing/2014/main" val="994397649"/>
                    </a:ext>
                  </a:extLst>
                </a:gridCol>
                <a:gridCol w="774032">
                  <a:extLst>
                    <a:ext uri="{9D8B030D-6E8A-4147-A177-3AD203B41FA5}">
                      <a16:colId xmlns:a16="http://schemas.microsoft.com/office/drawing/2014/main" val="2107901136"/>
                    </a:ext>
                  </a:extLst>
                </a:gridCol>
                <a:gridCol w="774032">
                  <a:extLst>
                    <a:ext uri="{9D8B030D-6E8A-4147-A177-3AD203B41FA5}">
                      <a16:colId xmlns:a16="http://schemas.microsoft.com/office/drawing/2014/main" val="1378357461"/>
                    </a:ext>
                  </a:extLst>
                </a:gridCol>
                <a:gridCol w="774032">
                  <a:extLst>
                    <a:ext uri="{9D8B030D-6E8A-4147-A177-3AD203B41FA5}">
                      <a16:colId xmlns:a16="http://schemas.microsoft.com/office/drawing/2014/main" val="2031708774"/>
                    </a:ext>
                  </a:extLst>
                </a:gridCol>
                <a:gridCol w="774032">
                  <a:extLst>
                    <a:ext uri="{9D8B030D-6E8A-4147-A177-3AD203B41FA5}">
                      <a16:colId xmlns:a16="http://schemas.microsoft.com/office/drawing/2014/main" val="181508145"/>
                    </a:ext>
                  </a:extLst>
                </a:gridCol>
              </a:tblGrid>
              <a:tr h="267654"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#1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#2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#3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#4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#5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최소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최대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평균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9932896"/>
                  </a:ext>
                </a:extLst>
              </a:tr>
              <a:tr h="2676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양품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0.120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0.112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0.122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0.146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0.116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0.112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0.146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6733506"/>
                  </a:ext>
                </a:extLst>
              </a:tr>
              <a:tr h="2676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불량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0.145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0.128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0.121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0.135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0.134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0.121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0.145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37376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554996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4B3D5BE7-1783-4FFD-B53F-ECFABAABA225}"/>
              </a:ext>
            </a:extLst>
          </p:cNvPr>
          <p:cNvGrpSpPr/>
          <p:nvPr/>
        </p:nvGrpSpPr>
        <p:grpSpPr>
          <a:xfrm>
            <a:off x="430306" y="1408458"/>
            <a:ext cx="6093157" cy="381458"/>
            <a:chOff x="430306" y="1408458"/>
            <a:chExt cx="6093157" cy="381458"/>
          </a:xfrm>
        </p:grpSpPr>
        <p:sp>
          <p:nvSpPr>
            <p:cNvPr id="9" name="TextBox 36">
              <a:extLst>
                <a:ext uri="{FF2B5EF4-FFF2-40B4-BE49-F238E27FC236}">
                  <a16:creationId xmlns:a16="http://schemas.microsoft.com/office/drawing/2014/main" id="{9A191EE6-9298-4489-86B3-1A36CB5A408E}"/>
                </a:ext>
              </a:extLst>
            </p:cNvPr>
            <p:cNvSpPr txBox="1"/>
            <p:nvPr/>
          </p:nvSpPr>
          <p:spPr>
            <a:xfrm>
              <a:off x="1304365" y="1443791"/>
              <a:ext cx="5219098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1pPr>
              <a:lvl2pPr marL="494297" indent="3457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2pPr>
              <a:lvl3pPr marL="990323" indent="5185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3pPr>
              <a:lvl4pPr marL="1486348" indent="6913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4pPr>
              <a:lvl5pPr marL="1980645" indent="1037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5pPr>
              <a:lvl6pPr marL="2488768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6pPr>
              <a:lvl7pPr marL="2986522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7pPr>
              <a:lvl8pPr marL="3484275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8pPr>
              <a:lvl9pPr marL="3982029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결과 비교 및 분석</a:t>
              </a:r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8ADE7D31-892C-4F9A-A0C0-D85558E7C19B}"/>
                </a:ext>
              </a:extLst>
            </p:cNvPr>
            <p:cNvGrpSpPr/>
            <p:nvPr/>
          </p:nvGrpSpPr>
          <p:grpSpPr>
            <a:xfrm>
              <a:off x="430306" y="1408458"/>
              <a:ext cx="729983" cy="381458"/>
              <a:chOff x="6228680" y="6884181"/>
              <a:chExt cx="667988" cy="249385"/>
            </a:xfrm>
          </p:grpSpPr>
          <p:sp>
            <p:nvSpPr>
              <p:cNvPr id="11" name="사각형: 둥근 위쪽 모서리 24">
                <a:extLst>
                  <a:ext uri="{FF2B5EF4-FFF2-40B4-BE49-F238E27FC236}">
                    <a16:creationId xmlns:a16="http://schemas.microsoft.com/office/drawing/2014/main" id="{20CCB7A7-7F67-425E-819E-6BE9496F6BF2}"/>
                  </a:ext>
                </a:extLst>
              </p:cNvPr>
              <p:cNvSpPr/>
              <p:nvPr/>
            </p:nvSpPr>
            <p:spPr>
              <a:xfrm rot="5400000">
                <a:off x="6437981" y="6674880"/>
                <a:ext cx="249385" cy="66798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22000">
                    <a:schemeClr val="tx1">
                      <a:alpha val="50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5400000" scaled="1"/>
              </a:gradFill>
              <a:ln w="12700">
                <a:gradFill>
                  <a:gsLst>
                    <a:gs pos="9000">
                      <a:schemeClr val="bg1"/>
                    </a:gs>
                    <a:gs pos="92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latinLnBrk="1"/>
                <a:endParaRPr lang="ko-KR" altLang="en-US" b="1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0A2ACFD-6DB0-4A53-A887-B85DDD5DB5CB}"/>
                  </a:ext>
                </a:extLst>
              </p:cNvPr>
              <p:cNvSpPr txBox="1"/>
              <p:nvPr/>
            </p:nvSpPr>
            <p:spPr>
              <a:xfrm>
                <a:off x="6528557" y="6904142"/>
                <a:ext cx="264927" cy="181093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 fontAlgn="base" latinLnBrk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ko-KR" b="1" spc="-80" dirty="0">
                    <a:ln w="1270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3.</a:t>
                </a:r>
                <a:endParaRPr kumimoji="1" lang="ko-KR" altLang="en-US" b="1" spc="-80" dirty="0">
                  <a:ln w="127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9BE74322-39DA-2C1A-8F7B-7B9E49F7F5D3}"/>
              </a:ext>
            </a:extLst>
          </p:cNvPr>
          <p:cNvSpPr txBox="1"/>
          <p:nvPr/>
        </p:nvSpPr>
        <p:spPr>
          <a:xfrm>
            <a:off x="1304365" y="599583"/>
            <a:ext cx="79702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연구 결과 및 토의</a:t>
            </a:r>
            <a:endParaRPr lang="ko-KR" altLang="en-US" sz="2000" i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B793BC6-A972-1BD0-528F-FE6090EFEEE7}"/>
              </a:ext>
            </a:extLst>
          </p:cNvPr>
          <p:cNvSpPr txBox="1"/>
          <p:nvPr/>
        </p:nvSpPr>
        <p:spPr>
          <a:xfrm>
            <a:off x="10134769" y="7077075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E2886697-6AD6-4FDA-9E51-14A767932366}" type="slidenum">
              <a:rPr lang="ko-KR" altLang="en-US" sz="1200" smtClean="0"/>
              <a:t>24</a:t>
            </a:fld>
            <a:endParaRPr lang="ko-KR" altLang="en-US" sz="12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6914E36-F2D9-9A8D-A9E1-74265C847B12}"/>
              </a:ext>
            </a:extLst>
          </p:cNvPr>
          <p:cNvSpPr txBox="1"/>
          <p:nvPr/>
        </p:nvSpPr>
        <p:spPr>
          <a:xfrm>
            <a:off x="954272" y="1929169"/>
            <a:ext cx="9443711" cy="53829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양품과 불량의 </a:t>
            </a:r>
            <a:r>
              <a:rPr lang="en-US" altLang="ko-KR" sz="1400" dirty="0">
                <a:latin typeface="+mn-ea"/>
              </a:rPr>
              <a:t>reconstruction error </a:t>
            </a:r>
            <a:r>
              <a:rPr lang="ko-KR" altLang="en-US" sz="1400" dirty="0">
                <a:latin typeface="+mn-ea"/>
              </a:rPr>
              <a:t>분포를 비교한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en-US" sz="1400" dirty="0">
                <a:latin typeface="+mn-ea"/>
              </a:rPr>
              <a:t>결과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라인 스캔 카메라 이미지에서 유의미한 차이가 발생하였음</a:t>
            </a:r>
            <a:endParaRPr lang="en-US" altLang="ko-KR" sz="1400" dirty="0">
              <a:latin typeface="+mn-ea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반면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같은 모델을 적용한 스마트폰 카메라의 이미지에서는 유의미한 차이가 발생하지 않았는데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이는 고가의 고화질 카메라 및 고가의 조명을 활용한 라인 스캔 카메라 시스템에 비해 스마트폰 카메라의 열악한 촬영 조건이 문제가 되었을 것이라 추정함</a:t>
            </a:r>
            <a:endParaRPr lang="en-US" altLang="ko-KR" sz="1400" dirty="0">
              <a:latin typeface="+mn-ea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latin typeface="+mn-ea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latin typeface="+mn-ea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latin typeface="+mn-ea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latin typeface="+mn-ea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latin typeface="+mn-ea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latin typeface="+mn-ea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latin typeface="+mn-ea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latin typeface="+mn-ea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latin typeface="+mn-ea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latin typeface="+mn-ea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latin typeface="+mn-ea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다만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현재 </a:t>
            </a:r>
            <a:r>
              <a:rPr lang="en-US" altLang="ko-KR" sz="1400" dirty="0">
                <a:latin typeface="+mn-ea"/>
              </a:rPr>
              <a:t>40</a:t>
            </a:r>
            <a:r>
              <a:rPr lang="ko-KR" altLang="en-US" sz="1400" dirty="0">
                <a:latin typeface="+mn-ea"/>
              </a:rPr>
              <a:t>개의 </a:t>
            </a:r>
            <a:r>
              <a:rPr lang="en-US" altLang="ko-KR" sz="1400" dirty="0">
                <a:latin typeface="+mn-ea"/>
              </a:rPr>
              <a:t>PCB </a:t>
            </a:r>
            <a:r>
              <a:rPr lang="ko-KR" altLang="en-US" sz="1400" dirty="0">
                <a:latin typeface="+mn-ea"/>
              </a:rPr>
              <a:t>시료로 수행한 결과이므로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추후 수량을 충분히 증량하여 모델의 정확성을 높여보고자 함</a:t>
            </a:r>
            <a:endParaRPr lang="en-US" altLang="ko-KR" sz="1400" dirty="0">
              <a:latin typeface="+mn-ea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또한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분류를 용이하게 하기 위해 쉽게 눈에 띄는 불량을 만들어 구분하였으나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추후에는 더 작은 불량 및 다양한 형태의 불량을 적용할 필요가 있음</a:t>
            </a:r>
            <a:endParaRPr lang="en-US" altLang="ko-KR" sz="1400" dirty="0">
              <a:latin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0D32301-15F3-BA68-70CE-7AD0AD37D6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7032" y="3419074"/>
            <a:ext cx="2708875" cy="270284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A2CE5D7-877C-3FFC-9F6F-FAB332587E91}"/>
              </a:ext>
            </a:extLst>
          </p:cNvPr>
          <p:cNvSpPr txBox="1"/>
          <p:nvPr/>
        </p:nvSpPr>
        <p:spPr>
          <a:xfrm>
            <a:off x="1536755" y="6118900"/>
            <a:ext cx="36462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[</a:t>
            </a:r>
            <a:r>
              <a:rPr lang="ko-KR" altLang="en-US" sz="1000" dirty="0"/>
              <a:t>스마트폰으로 촬영한 이미지</a:t>
            </a:r>
            <a:r>
              <a:rPr lang="en-US" altLang="ko-KR" sz="1000" dirty="0"/>
              <a:t>]</a:t>
            </a:r>
            <a:endParaRPr lang="ko-KR" altLang="en-US" sz="10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493FB19-909F-7CBE-6244-F30EF2B3DE4D}"/>
              </a:ext>
            </a:extLst>
          </p:cNvPr>
          <p:cNvSpPr txBox="1"/>
          <p:nvPr/>
        </p:nvSpPr>
        <p:spPr>
          <a:xfrm>
            <a:off x="4698727" y="6122098"/>
            <a:ext cx="36462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[</a:t>
            </a:r>
            <a:r>
              <a:rPr lang="ko-KR" altLang="en-US" sz="1000" dirty="0"/>
              <a:t>라인 스캔 카메라로 촬영한 이미지</a:t>
            </a:r>
            <a:r>
              <a:rPr lang="en-US" altLang="ko-KR" sz="1000" dirty="0"/>
              <a:t>]</a:t>
            </a:r>
            <a:endParaRPr lang="ko-KR" altLang="en-US" sz="1000" dirty="0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6FA9A369-6409-7034-2DC9-D235AB98FB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2978" y="3423026"/>
            <a:ext cx="2680969" cy="2692858"/>
          </a:xfrm>
          <a:prstGeom prst="rect">
            <a:avLst/>
          </a:prstGeom>
        </p:spPr>
      </p:pic>
      <p:pic>
        <p:nvPicPr>
          <p:cNvPr id="25" name="Picture 19">
            <a:extLst>
              <a:ext uri="{FF2B5EF4-FFF2-40B4-BE49-F238E27FC236}">
                <a16:creationId xmlns:a16="http://schemas.microsoft.com/office/drawing/2014/main" id="{9DCDDE61-54BE-AE96-94EF-510B34F7F8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02976" y="4769455"/>
            <a:ext cx="1343305" cy="1342670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4F0557F1-A509-B735-4C7B-3008B3C3932B}"/>
              </a:ext>
            </a:extLst>
          </p:cNvPr>
          <p:cNvSpPr txBox="1"/>
          <p:nvPr/>
        </p:nvSpPr>
        <p:spPr>
          <a:xfrm>
            <a:off x="8536669" y="6074283"/>
            <a:ext cx="147591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[</a:t>
            </a:r>
            <a:r>
              <a:rPr lang="ko-KR" altLang="en-US" sz="1000" dirty="0"/>
              <a:t>불량 시료 이미지</a:t>
            </a:r>
            <a:r>
              <a:rPr lang="en-US" altLang="ko-KR" sz="1000" dirty="0"/>
              <a:t>]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8982156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A596C79-63D0-4BF5-B7CC-D11C632D6AD3}"/>
              </a:ext>
            </a:extLst>
          </p:cNvPr>
          <p:cNvSpPr txBox="1"/>
          <p:nvPr/>
        </p:nvSpPr>
        <p:spPr>
          <a:xfrm>
            <a:off x="1304364" y="599583"/>
            <a:ext cx="895714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향후 추진 일정</a:t>
            </a:r>
            <a:endParaRPr lang="ko-KR" altLang="en-US" sz="2000" i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4B3D5BE7-1783-4FFD-B53F-ECFABAABA225}"/>
              </a:ext>
            </a:extLst>
          </p:cNvPr>
          <p:cNvGrpSpPr/>
          <p:nvPr/>
        </p:nvGrpSpPr>
        <p:grpSpPr>
          <a:xfrm>
            <a:off x="467620" y="4144817"/>
            <a:ext cx="4999387" cy="381458"/>
            <a:chOff x="627765" y="1408458"/>
            <a:chExt cx="3647035" cy="381458"/>
          </a:xfrm>
        </p:grpSpPr>
        <p:sp>
          <p:nvSpPr>
            <p:cNvPr id="9" name="TextBox 36">
              <a:extLst>
                <a:ext uri="{FF2B5EF4-FFF2-40B4-BE49-F238E27FC236}">
                  <a16:creationId xmlns:a16="http://schemas.microsoft.com/office/drawing/2014/main" id="{9A191EE6-9298-4489-86B3-1A36CB5A408E}"/>
                </a:ext>
              </a:extLst>
            </p:cNvPr>
            <p:cNvSpPr txBox="1"/>
            <p:nvPr/>
          </p:nvSpPr>
          <p:spPr>
            <a:xfrm>
              <a:off x="1253054" y="1458997"/>
              <a:ext cx="3021746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1pPr>
              <a:lvl2pPr marL="494297" indent="3457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2pPr>
              <a:lvl3pPr marL="990323" indent="5185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3pPr>
              <a:lvl4pPr marL="1486348" indent="6913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4pPr>
              <a:lvl5pPr marL="1980645" indent="1037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5pPr>
              <a:lvl6pPr marL="2488768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6pPr>
              <a:lvl7pPr marL="2986522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7pPr>
              <a:lvl8pPr marL="3484275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8pPr>
              <a:lvl9pPr marL="3982029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1800" b="1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향후 추진 일정</a:t>
              </a:r>
              <a:endParaRPr lang="ko-KR" altLang="en-US" sz="1800" b="1" dirty="0">
                <a:ln w="1270">
                  <a:noFill/>
                </a:ln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8ADE7D31-892C-4F9A-A0C0-D85558E7C19B}"/>
                </a:ext>
              </a:extLst>
            </p:cNvPr>
            <p:cNvGrpSpPr/>
            <p:nvPr/>
          </p:nvGrpSpPr>
          <p:grpSpPr>
            <a:xfrm>
              <a:off x="627765" y="1408458"/>
              <a:ext cx="532521" cy="381458"/>
              <a:chOff x="6409372" y="6884181"/>
              <a:chExt cx="487296" cy="249385"/>
            </a:xfrm>
          </p:grpSpPr>
          <p:sp>
            <p:nvSpPr>
              <p:cNvPr id="11" name="사각형: 둥근 위쪽 모서리 24">
                <a:extLst>
                  <a:ext uri="{FF2B5EF4-FFF2-40B4-BE49-F238E27FC236}">
                    <a16:creationId xmlns:a16="http://schemas.microsoft.com/office/drawing/2014/main" id="{20CCB7A7-7F67-425E-819E-6BE9496F6BF2}"/>
                  </a:ext>
                </a:extLst>
              </p:cNvPr>
              <p:cNvSpPr/>
              <p:nvPr/>
            </p:nvSpPr>
            <p:spPr>
              <a:xfrm rot="5400000">
                <a:off x="6528327" y="6765226"/>
                <a:ext cx="249385" cy="487296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22000">
                    <a:schemeClr val="tx1">
                      <a:alpha val="50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5400000" scaled="1"/>
              </a:gradFill>
              <a:ln w="12700">
                <a:gradFill>
                  <a:gsLst>
                    <a:gs pos="9000">
                      <a:schemeClr val="bg1"/>
                    </a:gs>
                    <a:gs pos="92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latinLnBrk="1"/>
                <a:endParaRPr lang="ko-KR" altLang="en-US" b="1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0A2ACFD-6DB0-4A53-A887-B85DDD5DB5CB}"/>
                  </a:ext>
                </a:extLst>
              </p:cNvPr>
              <p:cNvSpPr txBox="1"/>
              <p:nvPr/>
            </p:nvSpPr>
            <p:spPr>
              <a:xfrm>
                <a:off x="6628132" y="6904142"/>
                <a:ext cx="193263" cy="181093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 fontAlgn="base" latinLnBrk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ko-KR" b="1" spc="-80">
                    <a:ln w="1270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2.</a:t>
                </a:r>
                <a:endParaRPr kumimoji="1" lang="ko-KR" altLang="en-US" b="1" spc="-80" dirty="0">
                  <a:ln w="127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EC04649D-126C-4D6F-99B4-7178CF407889}"/>
              </a:ext>
            </a:extLst>
          </p:cNvPr>
          <p:cNvGrpSpPr/>
          <p:nvPr/>
        </p:nvGrpSpPr>
        <p:grpSpPr>
          <a:xfrm>
            <a:off x="455287" y="1482580"/>
            <a:ext cx="4993082" cy="381458"/>
            <a:chOff x="430306" y="1408458"/>
            <a:chExt cx="4993082" cy="381458"/>
          </a:xfrm>
        </p:grpSpPr>
        <p:sp>
          <p:nvSpPr>
            <p:cNvPr id="21" name="TextBox 36">
              <a:extLst>
                <a:ext uri="{FF2B5EF4-FFF2-40B4-BE49-F238E27FC236}">
                  <a16:creationId xmlns:a16="http://schemas.microsoft.com/office/drawing/2014/main" id="{DF466B7E-EBB2-45A0-BCE3-7D651F0183FC}"/>
                </a:ext>
              </a:extLst>
            </p:cNvPr>
            <p:cNvSpPr txBox="1"/>
            <p:nvPr/>
          </p:nvSpPr>
          <p:spPr>
            <a:xfrm>
              <a:off x="1287457" y="1458998"/>
              <a:ext cx="4135931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1pPr>
              <a:lvl2pPr marL="494297" indent="3457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2pPr>
              <a:lvl3pPr marL="990323" indent="5185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3pPr>
              <a:lvl4pPr marL="1486348" indent="6913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4pPr>
              <a:lvl5pPr marL="1980645" indent="1037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5pPr>
              <a:lvl6pPr marL="2488768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6pPr>
              <a:lvl7pPr marL="2986522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7pPr>
              <a:lvl8pPr marL="3484275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8pPr>
              <a:lvl9pPr marL="3982029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1800" b="1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추진 현황</a:t>
              </a:r>
              <a:endParaRPr lang="ko-KR" altLang="en-US" sz="1800" b="1" dirty="0">
                <a:ln w="1270">
                  <a:noFill/>
                </a:ln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55B43280-EF2F-4742-84BE-120129A1B681}"/>
                </a:ext>
              </a:extLst>
            </p:cNvPr>
            <p:cNvGrpSpPr/>
            <p:nvPr/>
          </p:nvGrpSpPr>
          <p:grpSpPr>
            <a:xfrm>
              <a:off x="430306" y="1408458"/>
              <a:ext cx="729983" cy="381458"/>
              <a:chOff x="6228680" y="6884181"/>
              <a:chExt cx="667988" cy="249385"/>
            </a:xfrm>
          </p:grpSpPr>
          <p:sp>
            <p:nvSpPr>
              <p:cNvPr id="23" name="사각형: 둥근 위쪽 모서리 24">
                <a:extLst>
                  <a:ext uri="{FF2B5EF4-FFF2-40B4-BE49-F238E27FC236}">
                    <a16:creationId xmlns:a16="http://schemas.microsoft.com/office/drawing/2014/main" id="{535851F9-C1F0-4FD9-8DB7-D6120687964C}"/>
                  </a:ext>
                </a:extLst>
              </p:cNvPr>
              <p:cNvSpPr/>
              <p:nvPr/>
            </p:nvSpPr>
            <p:spPr>
              <a:xfrm rot="5400000">
                <a:off x="6437981" y="6674880"/>
                <a:ext cx="249385" cy="66798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22000">
                    <a:schemeClr val="tx1">
                      <a:alpha val="50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5400000" scaled="1"/>
              </a:gradFill>
              <a:ln w="12700">
                <a:gradFill>
                  <a:gsLst>
                    <a:gs pos="9000">
                      <a:schemeClr val="bg1"/>
                    </a:gs>
                    <a:gs pos="92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latinLnBrk="1"/>
                <a:endParaRPr lang="ko-KR" altLang="en-US" b="1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2F12053-43C6-45C2-B41A-AAC723A4D4CE}"/>
                  </a:ext>
                </a:extLst>
              </p:cNvPr>
              <p:cNvSpPr txBox="1"/>
              <p:nvPr/>
            </p:nvSpPr>
            <p:spPr>
              <a:xfrm>
                <a:off x="6528557" y="6919211"/>
                <a:ext cx="264927" cy="181093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 fontAlgn="base" latinLnBrk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ko-KR" b="1" spc="-80">
                    <a:ln w="1270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1.</a:t>
                </a:r>
                <a:endParaRPr kumimoji="1" lang="ko-KR" altLang="en-US" b="1" spc="-80" dirty="0">
                  <a:ln w="127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B265D3D-B2BB-3BD8-A1A9-70B5F1EE0EF9}"/>
              </a:ext>
            </a:extLst>
          </p:cNvPr>
          <p:cNvSpPr txBox="1"/>
          <p:nvPr/>
        </p:nvSpPr>
        <p:spPr>
          <a:xfrm>
            <a:off x="921448" y="1932978"/>
            <a:ext cx="9139575" cy="20220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촬영 시스템 구성 전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스마트폰 카메라를 이용해서 이미지를 수집하고 선행 평가를 진행함</a:t>
            </a:r>
            <a:endParaRPr lang="en-US" altLang="ko-KR" sz="1400" dirty="0">
              <a:latin typeface="+mn-ea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이후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이미지 수집 장치인 라인 스캔 카메라의 촬영 시스템을 구성하고 실제 이미지를 획득함</a:t>
            </a:r>
            <a:endParaRPr lang="en-US" altLang="ko-KR" sz="1400" dirty="0">
              <a:latin typeface="+mn-ea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두 가지 방법으로 수집한 이미지를 </a:t>
            </a:r>
            <a:r>
              <a:rPr lang="en-US" altLang="ko-KR" sz="1400" dirty="0">
                <a:latin typeface="+mn-ea"/>
              </a:rPr>
              <a:t>Auto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Encoder</a:t>
            </a:r>
            <a:r>
              <a:rPr lang="ko-KR" altLang="en-US" sz="1400" dirty="0">
                <a:latin typeface="+mn-ea"/>
              </a:rPr>
              <a:t> 모델로 학습 후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결과를 비교하였을 때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라인 스캔 카메라로 촬영한 이미지에서 유의미한 결과가 나타남 </a:t>
            </a:r>
            <a:endParaRPr lang="en-US" altLang="ko-KR" sz="1400" dirty="0">
              <a:latin typeface="+mn-ea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추후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더 많은 시료의 이미지를 확보하여 성능을 평가하고자 함</a:t>
            </a:r>
            <a:endParaRPr lang="en-US" altLang="ko-KR" sz="1400" dirty="0">
              <a:latin typeface="+mn-ea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또한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현재 만들어낸 불량의 형태 뿐만 아니라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다양한 형태의 불량을 추가하여 성능을 확인해볼 필요가 있으며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해당 </a:t>
            </a:r>
            <a:r>
              <a:rPr lang="en-US" altLang="ko-KR" sz="1400" dirty="0">
                <a:latin typeface="+mn-ea"/>
              </a:rPr>
              <a:t>PCB </a:t>
            </a:r>
            <a:r>
              <a:rPr lang="ko-KR" altLang="en-US" sz="1400" dirty="0">
                <a:latin typeface="+mn-ea"/>
              </a:rPr>
              <a:t>이외에도 다른 </a:t>
            </a:r>
            <a:r>
              <a:rPr lang="en-US" altLang="ko-KR" sz="1400" dirty="0">
                <a:latin typeface="+mn-ea"/>
              </a:rPr>
              <a:t>PCB</a:t>
            </a:r>
            <a:r>
              <a:rPr lang="ko-KR" altLang="en-US" sz="1400" dirty="0">
                <a:latin typeface="+mn-ea"/>
              </a:rPr>
              <a:t>를 적용하여 성능을 확인해볼 필요가 있음</a:t>
            </a:r>
            <a:endParaRPr lang="en-US" altLang="ko-KR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626925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7A0A1E17-25C5-42A0-A73F-9F651ADF7684}"/>
              </a:ext>
            </a:extLst>
          </p:cNvPr>
          <p:cNvSpPr txBox="1"/>
          <p:nvPr/>
        </p:nvSpPr>
        <p:spPr>
          <a:xfrm>
            <a:off x="2673784" y="3196841"/>
            <a:ext cx="534424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4000" b="1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감사합니다</a:t>
            </a:r>
            <a:endParaRPr lang="ko-KR" altLang="en-US" sz="40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F2C56C-2670-C2E1-7291-9AB8D02D6D0F}"/>
              </a:ext>
            </a:extLst>
          </p:cNvPr>
          <p:cNvSpPr txBox="1"/>
          <p:nvPr/>
        </p:nvSpPr>
        <p:spPr>
          <a:xfrm>
            <a:off x="2673784" y="1473236"/>
            <a:ext cx="534424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 ker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2024</a:t>
            </a:r>
            <a:r>
              <a:rPr lang="ko-KR" altLang="en-US" sz="2000" b="1" ker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ko-KR" altLang="en-US" sz="2000" b="1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지능화 파일럿 프로젝트</a:t>
            </a:r>
            <a:endParaRPr lang="ko-KR" altLang="en-US" sz="20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F13B96-D580-1D75-E893-816DDF3F41CE}"/>
              </a:ext>
            </a:extLst>
          </p:cNvPr>
          <p:cNvSpPr txBox="1"/>
          <p:nvPr/>
        </p:nvSpPr>
        <p:spPr>
          <a:xfrm>
            <a:off x="3095075" y="1890342"/>
            <a:ext cx="450166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3200" b="1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계획서</a:t>
            </a:r>
            <a:endParaRPr lang="ko-KR" altLang="en-US" sz="32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B1DF064-81ED-96CC-6653-193FC1FB2E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958" y="7089688"/>
            <a:ext cx="2840755" cy="42221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3FD6793-2853-FEC1-6B17-EB02294B8A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8114" y="7103759"/>
            <a:ext cx="2022741" cy="422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3957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A596C79-63D0-4BF5-B7CC-D11C632D6AD3}"/>
              </a:ext>
            </a:extLst>
          </p:cNvPr>
          <p:cNvSpPr txBox="1"/>
          <p:nvPr/>
        </p:nvSpPr>
        <p:spPr>
          <a:xfrm>
            <a:off x="1304364" y="599583"/>
            <a:ext cx="78396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연구 배경</a:t>
            </a:r>
            <a:endParaRPr lang="ko-KR" altLang="en-US" sz="2800" i="1" dirty="0">
              <a:solidFill>
                <a:srgbClr val="FF0000"/>
              </a:solidFill>
              <a:latin typeface="맑은 고딕" panose="020B0503020000020004" pitchFamily="50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EC04649D-126C-4D6F-99B4-7178CF407889}"/>
              </a:ext>
            </a:extLst>
          </p:cNvPr>
          <p:cNvGrpSpPr/>
          <p:nvPr/>
        </p:nvGrpSpPr>
        <p:grpSpPr>
          <a:xfrm>
            <a:off x="430304" y="1437305"/>
            <a:ext cx="5009989" cy="381458"/>
            <a:chOff x="430306" y="1408458"/>
            <a:chExt cx="5009989" cy="381458"/>
          </a:xfrm>
        </p:grpSpPr>
        <p:sp>
          <p:nvSpPr>
            <p:cNvPr id="21" name="TextBox 36">
              <a:extLst>
                <a:ext uri="{FF2B5EF4-FFF2-40B4-BE49-F238E27FC236}">
                  <a16:creationId xmlns:a16="http://schemas.microsoft.com/office/drawing/2014/main" id="{DF466B7E-EBB2-45A0-BCE3-7D651F0183FC}"/>
                </a:ext>
              </a:extLst>
            </p:cNvPr>
            <p:cNvSpPr txBox="1"/>
            <p:nvPr/>
          </p:nvSpPr>
          <p:spPr>
            <a:xfrm>
              <a:off x="1304364" y="1443791"/>
              <a:ext cx="4135931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1pPr>
              <a:lvl2pPr marL="494297" indent="3457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2pPr>
              <a:lvl3pPr marL="990323" indent="5185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3pPr>
              <a:lvl4pPr marL="1486348" indent="6913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4pPr>
              <a:lvl5pPr marL="1980645" indent="1037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5pPr>
              <a:lvl6pPr marL="2488768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6pPr>
              <a:lvl7pPr marL="2986522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7pPr>
              <a:lvl8pPr marL="3484275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8pPr>
              <a:lvl9pPr marL="3982029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배경 및 필요성</a:t>
              </a: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55B43280-EF2F-4742-84BE-120129A1B681}"/>
                </a:ext>
              </a:extLst>
            </p:cNvPr>
            <p:cNvGrpSpPr/>
            <p:nvPr/>
          </p:nvGrpSpPr>
          <p:grpSpPr>
            <a:xfrm>
              <a:off x="430306" y="1408458"/>
              <a:ext cx="729983" cy="381458"/>
              <a:chOff x="6228680" y="6884181"/>
              <a:chExt cx="667988" cy="249385"/>
            </a:xfrm>
          </p:grpSpPr>
          <p:sp>
            <p:nvSpPr>
              <p:cNvPr id="23" name="사각형: 둥근 위쪽 모서리 24">
                <a:extLst>
                  <a:ext uri="{FF2B5EF4-FFF2-40B4-BE49-F238E27FC236}">
                    <a16:creationId xmlns:a16="http://schemas.microsoft.com/office/drawing/2014/main" id="{535851F9-C1F0-4FD9-8DB7-D6120687964C}"/>
                  </a:ext>
                </a:extLst>
              </p:cNvPr>
              <p:cNvSpPr/>
              <p:nvPr/>
            </p:nvSpPr>
            <p:spPr>
              <a:xfrm rot="5400000">
                <a:off x="6437981" y="6674880"/>
                <a:ext cx="249385" cy="66798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22000">
                    <a:schemeClr val="tx1">
                      <a:alpha val="50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5400000" scaled="1"/>
              </a:gradFill>
              <a:ln w="12700">
                <a:gradFill>
                  <a:gsLst>
                    <a:gs pos="9000">
                      <a:schemeClr val="bg1"/>
                    </a:gs>
                    <a:gs pos="92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latinLnBrk="1"/>
                <a:endParaRPr lang="ko-KR" altLang="en-US" b="1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2F12053-43C6-45C2-B41A-AAC723A4D4CE}"/>
                  </a:ext>
                </a:extLst>
              </p:cNvPr>
              <p:cNvSpPr txBox="1"/>
              <p:nvPr/>
            </p:nvSpPr>
            <p:spPr>
              <a:xfrm>
                <a:off x="6528557" y="6904142"/>
                <a:ext cx="264927" cy="181093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 fontAlgn="base" latinLnBrk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ko-KR" b="1" spc="-80">
                    <a:ln w="1270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1.</a:t>
                </a:r>
                <a:endParaRPr kumimoji="1" lang="ko-KR" altLang="en-US" b="1" spc="-80" dirty="0">
                  <a:ln w="127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1DA95A64-1FDE-38F7-F77F-DEC14A7DBC0F}"/>
              </a:ext>
            </a:extLst>
          </p:cNvPr>
          <p:cNvSpPr txBox="1"/>
          <p:nvPr/>
        </p:nvSpPr>
        <p:spPr>
          <a:xfrm>
            <a:off x="758011" y="1868808"/>
            <a:ext cx="9704714" cy="29592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0000" indent="-18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왜 라인스캔 카메라를 활용하는가</a:t>
            </a:r>
            <a:r>
              <a:rPr lang="en-US" altLang="ko-KR" sz="1400" dirty="0">
                <a:latin typeface="+mn-ea"/>
              </a:rPr>
              <a:t>?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400" dirty="0">
                <a:latin typeface="+mn-ea"/>
              </a:rPr>
              <a:t>일반적인 제조 기업에서는 제품 생산시에 컨베이어벨트를 따라 제품을 이동하며 생산하는 파이프라인 방식을 사용하고 있음</a:t>
            </a:r>
            <a:r>
              <a:rPr lang="en-US" altLang="ko-KR" sz="1400" dirty="0">
                <a:latin typeface="+mn-ea"/>
              </a:rPr>
              <a:t>   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400" dirty="0">
                <a:latin typeface="+mn-ea"/>
              </a:rPr>
              <a:t>기존의 </a:t>
            </a:r>
            <a:r>
              <a:rPr lang="en-US" altLang="ko-KR" sz="1400" dirty="0">
                <a:latin typeface="+mn-ea"/>
              </a:rPr>
              <a:t>Area-Scan </a:t>
            </a:r>
            <a:r>
              <a:rPr lang="ko-KR" altLang="en-US" sz="1400" dirty="0">
                <a:latin typeface="+mn-ea"/>
              </a:rPr>
              <a:t>방식을 활용하는 카메라</a:t>
            </a:r>
            <a:r>
              <a:rPr lang="en-US" altLang="ko-KR" sz="1400" dirty="0">
                <a:latin typeface="+mn-ea"/>
              </a:rPr>
              <a:t>(2D)</a:t>
            </a:r>
            <a:r>
              <a:rPr lang="ko-KR" altLang="en-US" sz="1400" dirty="0">
                <a:latin typeface="+mn-ea"/>
              </a:rPr>
              <a:t>를 사용한다면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이미지 획득 시마다 라인을 멈추며 진행해야 하고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이로 인한 </a:t>
            </a:r>
            <a:r>
              <a:rPr lang="en-US" altLang="ko-KR" sz="1400" dirty="0">
                <a:latin typeface="+mn-ea"/>
              </a:rPr>
              <a:t>Loss</a:t>
            </a:r>
            <a:r>
              <a:rPr lang="ko-KR" altLang="en-US" sz="1400" dirty="0">
                <a:latin typeface="+mn-ea"/>
              </a:rPr>
              <a:t>가 발생하여 생산성이 감소할 수 있음 </a:t>
            </a:r>
            <a:endParaRPr lang="en-US" altLang="ko-KR" sz="140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400" dirty="0">
                <a:latin typeface="+mn-ea"/>
              </a:rPr>
              <a:t>반면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라인 스캔 카메라</a:t>
            </a:r>
            <a:r>
              <a:rPr lang="en-US" altLang="ko-KR" sz="1400" dirty="0">
                <a:latin typeface="+mn-ea"/>
              </a:rPr>
              <a:t>(1D)</a:t>
            </a:r>
            <a:r>
              <a:rPr lang="ko-KR" altLang="en-US" sz="1400" dirty="0">
                <a:latin typeface="+mn-ea"/>
              </a:rPr>
              <a:t>를 사용한다면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u="sng" dirty="0">
                <a:solidFill>
                  <a:schemeClr val="accent1"/>
                </a:solidFill>
                <a:latin typeface="+mn-ea"/>
              </a:rPr>
              <a:t>고해상도 이미지</a:t>
            </a:r>
            <a:r>
              <a:rPr lang="ko-KR" altLang="en-US" sz="1400" dirty="0">
                <a:latin typeface="+mn-ea"/>
              </a:rPr>
              <a:t>를 획득할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en-US" sz="1400" dirty="0">
                <a:latin typeface="+mn-ea"/>
              </a:rPr>
              <a:t>수 있으며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en-US" sz="1400" u="sng" dirty="0">
                <a:solidFill>
                  <a:schemeClr val="accent1"/>
                </a:solidFill>
                <a:latin typeface="+mn-ea"/>
              </a:rPr>
              <a:t>실시간으로 이미지를 획득</a:t>
            </a:r>
            <a:r>
              <a:rPr lang="ko-KR" altLang="en-US" sz="1400" dirty="0">
                <a:latin typeface="+mn-ea"/>
              </a:rPr>
              <a:t>하는 것이 가능해져 생산성을 높일 수 있음</a:t>
            </a:r>
            <a:endParaRPr lang="en-US" altLang="ko-KR" sz="140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400" dirty="0">
                <a:latin typeface="+mn-ea"/>
              </a:rPr>
              <a:t>따라서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이동하는 물체에 대해 라인 스캔 카메라를 활용하여 이미지를 획득하고 불량을 검출하는 것이 가능하다면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u="sng" dirty="0">
                <a:solidFill>
                  <a:schemeClr val="accent1"/>
                </a:solidFill>
                <a:latin typeface="+mn-ea"/>
              </a:rPr>
              <a:t>실시간으로 정밀 불량 검출</a:t>
            </a:r>
            <a:r>
              <a:rPr lang="ko-KR" altLang="en-US" sz="1400" dirty="0">
                <a:latin typeface="+mn-ea"/>
              </a:rPr>
              <a:t>이 가능한 효율적인 생산 시스템을 구성할 수 있음 </a:t>
            </a:r>
            <a:endParaRPr lang="en-US" altLang="ko-KR" sz="1400" dirty="0">
              <a:latin typeface="+mn-ea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F5D3ACB-BB5A-B5AC-2B31-9AD40AD15332}"/>
              </a:ext>
            </a:extLst>
          </p:cNvPr>
          <p:cNvSpPr txBox="1"/>
          <p:nvPr/>
        </p:nvSpPr>
        <p:spPr>
          <a:xfrm>
            <a:off x="10134769" y="7077075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E2886697-6AD6-4FDA-9E51-14A767932366}" type="slidenum">
              <a:rPr lang="ko-KR" altLang="en-US" sz="1200" smtClean="0"/>
              <a:t>3</a:t>
            </a:fld>
            <a:endParaRPr lang="ko-KR" altLang="en-US" sz="1200"/>
          </a:p>
        </p:txBody>
      </p:sp>
      <p:pic>
        <p:nvPicPr>
          <p:cNvPr id="5" name="Picture 22">
            <a:extLst>
              <a:ext uri="{FF2B5EF4-FFF2-40B4-BE49-F238E27FC236}">
                <a16:creationId xmlns:a16="http://schemas.microsoft.com/office/drawing/2014/main" id="{DA563F2B-20D6-CD12-65E1-55F8360693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4472" y="4947187"/>
            <a:ext cx="4324049" cy="210778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EAA958F-2AFF-022F-172D-C599FC14D842}"/>
              </a:ext>
            </a:extLst>
          </p:cNvPr>
          <p:cNvSpPr txBox="1"/>
          <p:nvPr/>
        </p:nvSpPr>
        <p:spPr>
          <a:xfrm>
            <a:off x="3313384" y="7104992"/>
            <a:ext cx="36462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[Area Scan </a:t>
            </a:r>
            <a:r>
              <a:rPr lang="ko-KR" altLang="en-US" sz="1000" dirty="0"/>
              <a:t>방식과 </a:t>
            </a:r>
            <a:r>
              <a:rPr lang="en-US" altLang="ko-KR" sz="1000" dirty="0"/>
              <a:t>Line Scan </a:t>
            </a:r>
            <a:r>
              <a:rPr lang="ko-KR" altLang="en-US" sz="1000" dirty="0"/>
              <a:t>방식의 비교</a:t>
            </a:r>
            <a:r>
              <a:rPr lang="en-US" altLang="ko-KR" sz="1000" dirty="0"/>
              <a:t>]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4096407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A596C79-63D0-4BF5-B7CC-D11C632D6AD3}"/>
              </a:ext>
            </a:extLst>
          </p:cNvPr>
          <p:cNvSpPr txBox="1"/>
          <p:nvPr/>
        </p:nvSpPr>
        <p:spPr>
          <a:xfrm>
            <a:off x="1304364" y="599583"/>
            <a:ext cx="78396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연구 배경</a:t>
            </a:r>
            <a:endParaRPr lang="ko-KR" altLang="en-US" sz="2800" i="1" dirty="0">
              <a:solidFill>
                <a:srgbClr val="FF0000"/>
              </a:solidFill>
              <a:latin typeface="맑은 고딕" panose="020B0503020000020004" pitchFamily="50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EC04649D-126C-4D6F-99B4-7178CF407889}"/>
              </a:ext>
            </a:extLst>
          </p:cNvPr>
          <p:cNvGrpSpPr/>
          <p:nvPr/>
        </p:nvGrpSpPr>
        <p:grpSpPr>
          <a:xfrm>
            <a:off x="430304" y="1437305"/>
            <a:ext cx="5009989" cy="381458"/>
            <a:chOff x="430306" y="1408458"/>
            <a:chExt cx="5009989" cy="381458"/>
          </a:xfrm>
        </p:grpSpPr>
        <p:sp>
          <p:nvSpPr>
            <p:cNvPr id="21" name="TextBox 36">
              <a:extLst>
                <a:ext uri="{FF2B5EF4-FFF2-40B4-BE49-F238E27FC236}">
                  <a16:creationId xmlns:a16="http://schemas.microsoft.com/office/drawing/2014/main" id="{DF466B7E-EBB2-45A0-BCE3-7D651F0183FC}"/>
                </a:ext>
              </a:extLst>
            </p:cNvPr>
            <p:cNvSpPr txBox="1"/>
            <p:nvPr/>
          </p:nvSpPr>
          <p:spPr>
            <a:xfrm>
              <a:off x="1304364" y="1443791"/>
              <a:ext cx="4135931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1pPr>
              <a:lvl2pPr marL="494297" indent="3457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2pPr>
              <a:lvl3pPr marL="990323" indent="5185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3pPr>
              <a:lvl4pPr marL="1486348" indent="6913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4pPr>
              <a:lvl5pPr marL="1980645" indent="1037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5pPr>
              <a:lvl6pPr marL="2488768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6pPr>
              <a:lvl7pPr marL="2986522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7pPr>
              <a:lvl8pPr marL="3484275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8pPr>
              <a:lvl9pPr marL="3982029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배경 및 필요성 </a:t>
              </a:r>
              <a:r>
                <a:rPr lang="en-US" altLang="ko-KR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(</a:t>
              </a: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계속</a:t>
              </a:r>
              <a:r>
                <a:rPr lang="en-US" altLang="ko-KR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  <a:endParaRPr lang="ko-KR" altLang="en-US" sz="1800" b="1" dirty="0">
                <a:ln w="1270">
                  <a:noFill/>
                </a:ln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55B43280-EF2F-4742-84BE-120129A1B681}"/>
                </a:ext>
              </a:extLst>
            </p:cNvPr>
            <p:cNvGrpSpPr/>
            <p:nvPr/>
          </p:nvGrpSpPr>
          <p:grpSpPr>
            <a:xfrm>
              <a:off x="430306" y="1408458"/>
              <a:ext cx="729983" cy="381458"/>
              <a:chOff x="6228680" y="6884181"/>
              <a:chExt cx="667988" cy="249385"/>
            </a:xfrm>
          </p:grpSpPr>
          <p:sp>
            <p:nvSpPr>
              <p:cNvPr id="23" name="사각형: 둥근 위쪽 모서리 24">
                <a:extLst>
                  <a:ext uri="{FF2B5EF4-FFF2-40B4-BE49-F238E27FC236}">
                    <a16:creationId xmlns:a16="http://schemas.microsoft.com/office/drawing/2014/main" id="{535851F9-C1F0-4FD9-8DB7-D6120687964C}"/>
                  </a:ext>
                </a:extLst>
              </p:cNvPr>
              <p:cNvSpPr/>
              <p:nvPr/>
            </p:nvSpPr>
            <p:spPr>
              <a:xfrm rot="5400000">
                <a:off x="6437981" y="6674880"/>
                <a:ext cx="249385" cy="66798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22000">
                    <a:schemeClr val="tx1">
                      <a:alpha val="50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5400000" scaled="1"/>
              </a:gradFill>
              <a:ln w="12700">
                <a:gradFill>
                  <a:gsLst>
                    <a:gs pos="9000">
                      <a:schemeClr val="bg1"/>
                    </a:gs>
                    <a:gs pos="92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latinLnBrk="1"/>
                <a:endParaRPr lang="ko-KR" altLang="en-US" b="1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2F12053-43C6-45C2-B41A-AAC723A4D4CE}"/>
                  </a:ext>
                </a:extLst>
              </p:cNvPr>
              <p:cNvSpPr txBox="1"/>
              <p:nvPr/>
            </p:nvSpPr>
            <p:spPr>
              <a:xfrm>
                <a:off x="6528557" y="6904142"/>
                <a:ext cx="264927" cy="181093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 fontAlgn="base" latinLnBrk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ko-KR" b="1" spc="-80" dirty="0">
                    <a:ln w="1270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1.</a:t>
                </a:r>
                <a:endParaRPr kumimoji="1" lang="ko-KR" altLang="en-US" b="1" spc="-80" dirty="0">
                  <a:ln w="127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1F5D3ACB-BB5A-B5AC-2B31-9AD40AD15332}"/>
              </a:ext>
            </a:extLst>
          </p:cNvPr>
          <p:cNvSpPr txBox="1"/>
          <p:nvPr/>
        </p:nvSpPr>
        <p:spPr>
          <a:xfrm>
            <a:off x="10134769" y="7077075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E2886697-6AD6-4FDA-9E51-14A767932366}" type="slidenum">
              <a:rPr lang="ko-KR" altLang="en-US" sz="1200" smtClean="0"/>
              <a:t>4</a:t>
            </a:fld>
            <a:endParaRPr lang="ko-KR" altLang="en-US" sz="120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7CF84277-CDB1-7E37-C21F-A79DF44EBEED}"/>
              </a:ext>
            </a:extLst>
          </p:cNvPr>
          <p:cNvGrpSpPr/>
          <p:nvPr/>
        </p:nvGrpSpPr>
        <p:grpSpPr>
          <a:xfrm>
            <a:off x="430303" y="4407055"/>
            <a:ext cx="5009989" cy="381458"/>
            <a:chOff x="430306" y="1408458"/>
            <a:chExt cx="5009989" cy="381458"/>
          </a:xfrm>
        </p:grpSpPr>
        <p:sp>
          <p:nvSpPr>
            <p:cNvPr id="8" name="TextBox 36">
              <a:extLst>
                <a:ext uri="{FF2B5EF4-FFF2-40B4-BE49-F238E27FC236}">
                  <a16:creationId xmlns:a16="http://schemas.microsoft.com/office/drawing/2014/main" id="{3557B44B-F2C6-D9B0-F9FC-BD6867A1E91E}"/>
                </a:ext>
              </a:extLst>
            </p:cNvPr>
            <p:cNvSpPr txBox="1"/>
            <p:nvPr/>
          </p:nvSpPr>
          <p:spPr>
            <a:xfrm>
              <a:off x="1304364" y="1443791"/>
              <a:ext cx="4135931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1pPr>
              <a:lvl2pPr marL="494297" indent="3457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2pPr>
              <a:lvl3pPr marL="990323" indent="5185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3pPr>
              <a:lvl4pPr marL="1486348" indent="6913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4pPr>
              <a:lvl5pPr marL="1980645" indent="1037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5pPr>
              <a:lvl6pPr marL="2488768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6pPr>
              <a:lvl7pPr marL="2986522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7pPr>
              <a:lvl8pPr marL="3484275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8pPr>
              <a:lvl9pPr marL="3982029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문제 정의</a:t>
              </a:r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3C829356-3182-6700-B1C1-76DC0684103F}"/>
                </a:ext>
              </a:extLst>
            </p:cNvPr>
            <p:cNvGrpSpPr/>
            <p:nvPr/>
          </p:nvGrpSpPr>
          <p:grpSpPr>
            <a:xfrm>
              <a:off x="430306" y="1408458"/>
              <a:ext cx="729983" cy="381458"/>
              <a:chOff x="6228680" y="6884181"/>
              <a:chExt cx="667988" cy="249385"/>
            </a:xfrm>
          </p:grpSpPr>
          <p:sp>
            <p:nvSpPr>
              <p:cNvPr id="10" name="사각형: 둥근 위쪽 모서리 24">
                <a:extLst>
                  <a:ext uri="{FF2B5EF4-FFF2-40B4-BE49-F238E27FC236}">
                    <a16:creationId xmlns:a16="http://schemas.microsoft.com/office/drawing/2014/main" id="{8CAC067B-B4B0-92C5-82BF-6EDE12BE70D7}"/>
                  </a:ext>
                </a:extLst>
              </p:cNvPr>
              <p:cNvSpPr/>
              <p:nvPr/>
            </p:nvSpPr>
            <p:spPr>
              <a:xfrm rot="5400000">
                <a:off x="6437981" y="6674880"/>
                <a:ext cx="249385" cy="66798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22000">
                    <a:schemeClr val="tx1">
                      <a:alpha val="50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5400000" scaled="1"/>
              </a:gradFill>
              <a:ln w="12700">
                <a:gradFill>
                  <a:gsLst>
                    <a:gs pos="9000">
                      <a:schemeClr val="bg1"/>
                    </a:gs>
                    <a:gs pos="92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latinLnBrk="1"/>
                <a:endParaRPr lang="ko-KR" altLang="en-US" b="1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EE0DB0B-1B5C-99C6-E966-46B312B13063}"/>
                  </a:ext>
                </a:extLst>
              </p:cNvPr>
              <p:cNvSpPr txBox="1"/>
              <p:nvPr/>
            </p:nvSpPr>
            <p:spPr>
              <a:xfrm>
                <a:off x="6528557" y="6904142"/>
                <a:ext cx="264927" cy="181093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 fontAlgn="base" latinLnBrk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ko-KR" b="1" spc="-80" dirty="0">
                    <a:ln w="1270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2.</a:t>
                </a:r>
                <a:endParaRPr kumimoji="1" lang="ko-KR" altLang="en-US" b="1" spc="-80" dirty="0">
                  <a:ln w="127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A5DD3528-7795-EE5A-D178-ABC6787F9313}"/>
              </a:ext>
            </a:extLst>
          </p:cNvPr>
          <p:cNvSpPr txBox="1"/>
          <p:nvPr/>
        </p:nvSpPr>
        <p:spPr>
          <a:xfrm>
            <a:off x="758010" y="4838558"/>
            <a:ext cx="9376759" cy="6970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0000" indent="-18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실시간으로 이동하는 물체에 대하여 </a:t>
            </a:r>
            <a:r>
              <a:rPr lang="en-US" altLang="ko-KR" sz="1400" dirty="0">
                <a:latin typeface="+mn-ea"/>
              </a:rPr>
              <a:t>AI </a:t>
            </a:r>
            <a:r>
              <a:rPr lang="ko-KR" altLang="en-US" sz="1400" dirty="0">
                <a:latin typeface="+mn-ea"/>
              </a:rPr>
              <a:t>학습 모델로 불량 여부를 판단함</a:t>
            </a:r>
            <a:endParaRPr lang="en-US" altLang="ko-KR" sz="14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   </a:t>
            </a:r>
            <a:r>
              <a:rPr lang="ko-KR" altLang="ko-KR" sz="1400" dirty="0">
                <a:latin typeface="+mn-ea"/>
              </a:rPr>
              <a:t>→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en-US" sz="1400" dirty="0">
                <a:latin typeface="+mn-ea"/>
              </a:rPr>
              <a:t>라인 스캔 카메라를 활용하여 이미지를 획득하고</a:t>
            </a:r>
            <a:r>
              <a:rPr lang="en-US" altLang="ko-KR" sz="1400" dirty="0">
                <a:latin typeface="+mn-ea"/>
              </a:rPr>
              <a:t>, Auto Encoder </a:t>
            </a:r>
            <a:r>
              <a:rPr lang="ko-KR" altLang="en-US" sz="1400" dirty="0">
                <a:latin typeface="+mn-ea"/>
              </a:rPr>
              <a:t>방식으로 모델을 구축 </a:t>
            </a:r>
            <a:endParaRPr lang="en-US" altLang="ko-KR" sz="1400" dirty="0"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BD9B299-C125-25E5-DA7C-B82B90BEC2E6}"/>
              </a:ext>
            </a:extLst>
          </p:cNvPr>
          <p:cNvSpPr txBox="1"/>
          <p:nvPr/>
        </p:nvSpPr>
        <p:spPr>
          <a:xfrm>
            <a:off x="758010" y="1932834"/>
            <a:ext cx="9704714" cy="19897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0000" indent="-18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왜 </a:t>
            </a:r>
            <a:r>
              <a:rPr lang="en-US" altLang="ko-KR" sz="1400" dirty="0">
                <a:latin typeface="+mn-ea"/>
              </a:rPr>
              <a:t>Auto Encoder </a:t>
            </a:r>
            <a:r>
              <a:rPr lang="ko-KR" altLang="en-US" sz="1400" dirty="0">
                <a:latin typeface="+mn-ea"/>
              </a:rPr>
              <a:t>방식으로 모델을 구축 하였는가</a:t>
            </a:r>
            <a:r>
              <a:rPr lang="en-US" altLang="ko-KR" sz="1400" dirty="0">
                <a:latin typeface="+mn-ea"/>
              </a:rPr>
              <a:t>?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400" dirty="0">
                <a:latin typeface="+mn-ea"/>
              </a:rPr>
              <a:t>대부분의 제조 라인에서는 실제 불량이 발생하는 경우가 많지 않기 때문에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en-US" sz="1400" dirty="0">
                <a:latin typeface="+mn-ea"/>
              </a:rPr>
              <a:t>불량 데이터를 확보하기가 어려움</a:t>
            </a:r>
            <a:endParaRPr lang="en-US" altLang="ko-KR" sz="140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400" dirty="0" err="1">
                <a:latin typeface="+mn-ea"/>
              </a:rPr>
              <a:t>딥러닝을</a:t>
            </a:r>
            <a:r>
              <a:rPr lang="ko-KR" altLang="en-US" sz="1400" dirty="0">
                <a:latin typeface="+mn-ea"/>
              </a:rPr>
              <a:t> 적용할 시에</a:t>
            </a:r>
            <a:r>
              <a:rPr lang="en-US" altLang="ko-KR" sz="1400" dirty="0">
                <a:latin typeface="+mn-ea"/>
              </a:rPr>
              <a:t>,</a:t>
            </a:r>
            <a:r>
              <a:rPr lang="ko-KR" altLang="en-US" sz="1400" dirty="0">
                <a:latin typeface="+mn-ea"/>
              </a:rPr>
              <a:t> 불량 검출을 위해 수많은 불량에 대해 모두 학습해야 하는 것 또한 매우 어려움</a:t>
            </a:r>
            <a:endParaRPr lang="en-US" altLang="ko-KR" sz="140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400" dirty="0">
                <a:latin typeface="+mn-ea"/>
              </a:rPr>
              <a:t>특히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다품종 소량생산 제품의 경우와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en-US" sz="1400" dirty="0">
                <a:latin typeface="+mn-ea"/>
              </a:rPr>
              <a:t>초도 생산의 경우에는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en-US" sz="1400" dirty="0">
                <a:latin typeface="+mn-ea"/>
              </a:rPr>
              <a:t>불량 데이터 확보와 여러가지 불량 </a:t>
            </a:r>
            <a:r>
              <a:rPr lang="en-US" altLang="ko-KR" sz="1400" dirty="0">
                <a:latin typeface="+mn-ea"/>
              </a:rPr>
              <a:t>Case</a:t>
            </a:r>
            <a:r>
              <a:rPr lang="ko-KR" altLang="en-US" sz="1400" dirty="0">
                <a:latin typeface="+mn-ea"/>
              </a:rPr>
              <a:t>에 대해 학습한다는 것이 거의 불가능 함 </a:t>
            </a:r>
            <a:endParaRPr lang="en-US" altLang="ko-KR" sz="140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400" dirty="0">
                <a:latin typeface="+mn-ea"/>
              </a:rPr>
              <a:t>따라서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u="sng" dirty="0">
                <a:solidFill>
                  <a:schemeClr val="accent1"/>
                </a:solidFill>
                <a:latin typeface="+mn-ea"/>
              </a:rPr>
              <a:t>정상 데이터만 학습하여 불량을 검출하는 </a:t>
            </a:r>
            <a:r>
              <a:rPr lang="en-US" altLang="ko-KR" sz="1400" u="sng" dirty="0">
                <a:solidFill>
                  <a:schemeClr val="accent1"/>
                </a:solidFill>
                <a:latin typeface="+mn-ea"/>
              </a:rPr>
              <a:t>Auto-Encoder </a:t>
            </a:r>
            <a:r>
              <a:rPr lang="ko-KR" altLang="en-US" sz="1400" u="sng" dirty="0">
                <a:solidFill>
                  <a:schemeClr val="accent1"/>
                </a:solidFill>
                <a:latin typeface="+mn-ea"/>
              </a:rPr>
              <a:t>방식</a:t>
            </a:r>
            <a:r>
              <a:rPr lang="ko-KR" altLang="en-US" sz="1400" dirty="0">
                <a:latin typeface="+mn-ea"/>
              </a:rPr>
              <a:t>을 활용하고자 함</a:t>
            </a:r>
          </a:p>
        </p:txBody>
      </p:sp>
    </p:spTree>
    <p:extLst>
      <p:ext uri="{BB962C8B-B14F-4D97-AF65-F5344CB8AC3E}">
        <p14:creationId xmlns:p14="http://schemas.microsoft.com/office/powerpoint/2010/main" val="4770846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A596C79-63D0-4BF5-B7CC-D11C632D6AD3}"/>
              </a:ext>
            </a:extLst>
          </p:cNvPr>
          <p:cNvSpPr txBox="1"/>
          <p:nvPr/>
        </p:nvSpPr>
        <p:spPr>
          <a:xfrm>
            <a:off x="1304365" y="599583"/>
            <a:ext cx="79702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기존 연구</a:t>
            </a:r>
            <a:r>
              <a:rPr lang="en-US" altLang="ko-KR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(or </a:t>
            </a:r>
            <a:r>
              <a:rPr lang="ko-KR" altLang="en-US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기술</a:t>
            </a:r>
            <a:r>
              <a:rPr lang="en-US" altLang="ko-KR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 한계</a:t>
            </a:r>
            <a:endParaRPr lang="ko-KR" altLang="en-US" sz="2000" i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345671DF-143B-F4D6-3223-4C854E1A0A9F}"/>
              </a:ext>
            </a:extLst>
          </p:cNvPr>
          <p:cNvGrpSpPr/>
          <p:nvPr/>
        </p:nvGrpSpPr>
        <p:grpSpPr>
          <a:xfrm>
            <a:off x="430306" y="1408458"/>
            <a:ext cx="5134153" cy="381458"/>
            <a:chOff x="430306" y="1408458"/>
            <a:chExt cx="5134153" cy="381458"/>
          </a:xfrm>
        </p:grpSpPr>
        <p:sp>
          <p:nvSpPr>
            <p:cNvPr id="23" name="TextBox 36">
              <a:extLst>
                <a:ext uri="{FF2B5EF4-FFF2-40B4-BE49-F238E27FC236}">
                  <a16:creationId xmlns:a16="http://schemas.microsoft.com/office/drawing/2014/main" id="{97A7401D-6332-B4F2-FDC7-FC8617BA6C64}"/>
                </a:ext>
              </a:extLst>
            </p:cNvPr>
            <p:cNvSpPr txBox="1"/>
            <p:nvPr/>
          </p:nvSpPr>
          <p:spPr>
            <a:xfrm>
              <a:off x="1304365" y="1443791"/>
              <a:ext cx="4260094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1pPr>
              <a:lvl2pPr marL="494297" indent="3457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2pPr>
              <a:lvl3pPr marL="990323" indent="5185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3pPr>
              <a:lvl4pPr marL="1486348" indent="6913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4pPr>
              <a:lvl5pPr marL="1980645" indent="1037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5pPr>
              <a:lvl6pPr marL="2488768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6pPr>
              <a:lvl7pPr marL="2986522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7pPr>
              <a:lvl8pPr marL="3484275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8pPr>
              <a:lvl9pPr marL="3982029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기존 연구</a:t>
              </a:r>
              <a:r>
                <a:rPr lang="en-US" altLang="ko-KR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(or </a:t>
              </a: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기술</a:t>
              </a:r>
              <a:r>
                <a:rPr lang="en-US" altLang="ko-KR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제품</a:t>
              </a:r>
              <a:r>
                <a:rPr lang="en-US" altLang="ko-KR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의 한계</a:t>
              </a: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09EC2972-71B9-D11E-A7D9-7DE1691A4560}"/>
                </a:ext>
              </a:extLst>
            </p:cNvPr>
            <p:cNvGrpSpPr/>
            <p:nvPr/>
          </p:nvGrpSpPr>
          <p:grpSpPr>
            <a:xfrm>
              <a:off x="430306" y="1408458"/>
              <a:ext cx="729983" cy="381458"/>
              <a:chOff x="6228680" y="6884181"/>
              <a:chExt cx="667988" cy="249385"/>
            </a:xfrm>
          </p:grpSpPr>
          <p:sp>
            <p:nvSpPr>
              <p:cNvPr id="25" name="사각형: 둥근 위쪽 모서리 24">
                <a:extLst>
                  <a:ext uri="{FF2B5EF4-FFF2-40B4-BE49-F238E27FC236}">
                    <a16:creationId xmlns:a16="http://schemas.microsoft.com/office/drawing/2014/main" id="{9F9EA839-73A4-666A-5DC5-4F7A69AD1CFB}"/>
                  </a:ext>
                </a:extLst>
              </p:cNvPr>
              <p:cNvSpPr/>
              <p:nvPr/>
            </p:nvSpPr>
            <p:spPr>
              <a:xfrm rot="5400000">
                <a:off x="6437981" y="6674880"/>
                <a:ext cx="249385" cy="66798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22000">
                    <a:schemeClr val="tx1">
                      <a:alpha val="50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5400000" scaled="1"/>
              </a:gradFill>
              <a:ln w="12700">
                <a:gradFill>
                  <a:gsLst>
                    <a:gs pos="9000">
                      <a:schemeClr val="bg1"/>
                    </a:gs>
                    <a:gs pos="92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latinLnBrk="1"/>
                <a:endParaRPr lang="ko-KR" altLang="en-US" b="1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81E8E2C-5B46-AC04-A41D-119E97BCC573}"/>
                  </a:ext>
                </a:extLst>
              </p:cNvPr>
              <p:cNvSpPr txBox="1"/>
              <p:nvPr/>
            </p:nvSpPr>
            <p:spPr>
              <a:xfrm>
                <a:off x="6528557" y="6904142"/>
                <a:ext cx="264927" cy="181093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 fontAlgn="base" latinLnBrk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ko-KR" b="1" spc="-80" dirty="0">
                    <a:ln w="1270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1.</a:t>
                </a:r>
                <a:endParaRPr kumimoji="1" lang="ko-KR" altLang="en-US" b="1" spc="-80" dirty="0">
                  <a:ln w="127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ECCBCE27-85C3-67E6-C7D5-55BFD5A15B69}"/>
              </a:ext>
            </a:extLst>
          </p:cNvPr>
          <p:cNvSpPr txBox="1"/>
          <p:nvPr/>
        </p:nvSpPr>
        <p:spPr>
          <a:xfrm>
            <a:off x="758012" y="1834621"/>
            <a:ext cx="9147988" cy="392870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285750" indent="-285750">
              <a:lnSpc>
                <a:spcPct val="130000"/>
              </a:lnSpc>
              <a:buFont typeface="Arial" panose="020B0604020202020204" pitchFamily="34" charset="0"/>
              <a:buChar char="•"/>
              <a:defRPr sz="1400">
                <a:latin typeface="+mn-ea"/>
              </a:defRPr>
            </a:lvl1pPr>
            <a:lvl2pPr marL="742950" lvl="1" indent="-285750">
              <a:lnSpc>
                <a:spcPct val="130000"/>
              </a:lnSpc>
              <a:buFont typeface="Wingdings" panose="05000000000000000000" pitchFamily="2" charset="2"/>
              <a:buChar char="ü"/>
              <a:defRPr sz="1400">
                <a:latin typeface="+mn-ea"/>
              </a:defRPr>
            </a:lvl2pPr>
          </a:lstStyle>
          <a:p>
            <a:pPr>
              <a:lnSpc>
                <a:spcPct val="150000"/>
              </a:lnSpc>
            </a:pPr>
            <a:r>
              <a:rPr lang="en-US" altLang="ko-KR" dirty="0"/>
              <a:t>Area Camera</a:t>
            </a:r>
            <a:r>
              <a:rPr lang="ko-KR" altLang="en-US" dirty="0"/>
              <a:t>를 통한 이미지 획득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촬영을 위해 연속적으로 움직이는 제조라인을 정지해야 함 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특히</a:t>
            </a:r>
            <a:r>
              <a:rPr lang="en-US" altLang="ko-KR" dirty="0"/>
              <a:t>, </a:t>
            </a:r>
            <a:r>
              <a:rPr lang="ko-KR" altLang="en-US" dirty="0"/>
              <a:t>정밀 검사를 위한 고해상도의 이미지 획득하기 위해서는 정지 시간이 더 길어지게 됨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AI </a:t>
            </a:r>
            <a:r>
              <a:rPr lang="ko-KR" altLang="en-US" dirty="0"/>
              <a:t>가 아닌 패턴 검사를 사용하여 검출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기존의 자동화된 패턴 검사시에는 약간의 다른 점만 있어도 불량으로 간주함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일례로</a:t>
            </a:r>
            <a:r>
              <a:rPr lang="en-US" altLang="ko-KR" dirty="0"/>
              <a:t>, PCB </a:t>
            </a:r>
            <a:r>
              <a:rPr lang="ko-KR" altLang="en-US" dirty="0"/>
              <a:t>제조 공정인 </a:t>
            </a:r>
            <a:r>
              <a:rPr lang="en-US" altLang="ko-KR" dirty="0"/>
              <a:t>SMT </a:t>
            </a:r>
            <a:r>
              <a:rPr lang="ko-KR" altLang="en-US" dirty="0"/>
              <a:t>업체에서는</a:t>
            </a:r>
            <a:r>
              <a:rPr lang="en-US" altLang="ko-KR" dirty="0"/>
              <a:t>, AOI </a:t>
            </a:r>
            <a:r>
              <a:rPr lang="ko-KR" altLang="en-US" dirty="0"/>
              <a:t>검사 장비에서 이렇게 발생한 가성 불량이 전체 제품의 </a:t>
            </a:r>
            <a:r>
              <a:rPr lang="en-US" altLang="ko-KR" dirty="0"/>
              <a:t>10%</a:t>
            </a:r>
            <a:r>
              <a:rPr lang="ko-KR" altLang="en-US" dirty="0"/>
              <a:t>를</a:t>
            </a:r>
            <a:r>
              <a:rPr lang="en-US" altLang="ko-KR" dirty="0"/>
              <a:t> </a:t>
            </a:r>
            <a:r>
              <a:rPr lang="ko-KR" altLang="en-US" dirty="0"/>
              <a:t>차지하며</a:t>
            </a:r>
            <a:r>
              <a:rPr lang="en-US" altLang="ko-KR" dirty="0"/>
              <a:t>, </a:t>
            </a:r>
            <a:r>
              <a:rPr lang="ko-KR" altLang="en-US" dirty="0"/>
              <a:t>실제로 육안 정밀 검사 후에 불량으로 판단되는 경우는 전체의 </a:t>
            </a:r>
            <a:r>
              <a:rPr lang="en-US" altLang="ko-KR" dirty="0"/>
              <a:t>1%</a:t>
            </a:r>
            <a:r>
              <a:rPr lang="ko-KR" altLang="en-US" dirty="0"/>
              <a:t>에</a:t>
            </a:r>
            <a:r>
              <a:rPr lang="en-US" altLang="ko-KR" dirty="0"/>
              <a:t> </a:t>
            </a:r>
            <a:r>
              <a:rPr lang="ko-KR" altLang="en-US" dirty="0"/>
              <a:t>불과하다고 함</a:t>
            </a:r>
            <a:r>
              <a:rPr lang="en-US" altLang="ko-KR" dirty="0"/>
              <a:t> 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따라서</a:t>
            </a:r>
            <a:r>
              <a:rPr lang="en-US" altLang="ko-KR" dirty="0"/>
              <a:t>, </a:t>
            </a:r>
            <a:r>
              <a:rPr lang="ko-KR" altLang="en-US" dirty="0"/>
              <a:t>인간의 지능을 흉내 내는 중립적 네트워크를 사용하는 </a:t>
            </a:r>
            <a:r>
              <a:rPr lang="en-US" altLang="ko-KR" dirty="0"/>
              <a:t>AI</a:t>
            </a:r>
            <a:r>
              <a:rPr lang="ko-KR" altLang="en-US" dirty="0"/>
              <a:t>의</a:t>
            </a:r>
            <a:r>
              <a:rPr lang="en-US" altLang="ko-KR" dirty="0"/>
              <a:t> </a:t>
            </a:r>
            <a:r>
              <a:rPr lang="ko-KR" altLang="en-US" dirty="0"/>
              <a:t>적용이 필요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AI </a:t>
            </a:r>
            <a:r>
              <a:rPr lang="ko-KR" altLang="en-US" dirty="0"/>
              <a:t>적용 시</a:t>
            </a:r>
            <a:r>
              <a:rPr lang="en-US" altLang="ko-KR" dirty="0"/>
              <a:t>, </a:t>
            </a:r>
            <a:r>
              <a:rPr lang="ko-KR" altLang="en-US" dirty="0"/>
              <a:t>발생 가능한 불량을 모두 학습하여 검출 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불량 데이터 확보의 어려움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특히</a:t>
            </a:r>
            <a:r>
              <a:rPr lang="en-US" altLang="ko-KR" dirty="0"/>
              <a:t>, </a:t>
            </a:r>
            <a:r>
              <a:rPr lang="ko-KR" altLang="en-US" dirty="0"/>
              <a:t>다품종 소량 생산 시</a:t>
            </a:r>
            <a:r>
              <a:rPr lang="en-US" altLang="ko-KR" dirty="0"/>
              <a:t> </a:t>
            </a:r>
            <a:r>
              <a:rPr lang="ko-KR" altLang="en-US" dirty="0"/>
              <a:t>또는 초도 생산 시에는 충분한 불량 데이터 확보 및 발생 가능한 불량을 모두  학습하는 것이 불가능함 </a:t>
            </a:r>
          </a:p>
        </p:txBody>
      </p:sp>
    </p:spTree>
    <p:extLst>
      <p:ext uri="{BB962C8B-B14F-4D97-AF65-F5344CB8AC3E}">
        <p14:creationId xmlns:p14="http://schemas.microsoft.com/office/powerpoint/2010/main" val="5223293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A596C79-63D0-4BF5-B7CC-D11C632D6AD3}"/>
              </a:ext>
            </a:extLst>
          </p:cNvPr>
          <p:cNvSpPr txBox="1"/>
          <p:nvPr/>
        </p:nvSpPr>
        <p:spPr>
          <a:xfrm>
            <a:off x="1304365" y="599583"/>
            <a:ext cx="79702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기존 연구</a:t>
            </a:r>
            <a:r>
              <a:rPr lang="en-US" altLang="ko-KR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(or </a:t>
            </a:r>
            <a:r>
              <a:rPr lang="ko-KR" altLang="en-US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기술</a:t>
            </a:r>
            <a:r>
              <a:rPr lang="en-US" altLang="ko-KR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 한계</a:t>
            </a:r>
            <a:endParaRPr lang="ko-KR" altLang="en-US" sz="2000" i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345671DF-143B-F4D6-3223-4C854E1A0A9F}"/>
              </a:ext>
            </a:extLst>
          </p:cNvPr>
          <p:cNvGrpSpPr/>
          <p:nvPr/>
        </p:nvGrpSpPr>
        <p:grpSpPr>
          <a:xfrm>
            <a:off x="430306" y="1408458"/>
            <a:ext cx="5310093" cy="381458"/>
            <a:chOff x="430306" y="1408458"/>
            <a:chExt cx="5310093" cy="381458"/>
          </a:xfrm>
        </p:grpSpPr>
        <p:sp>
          <p:nvSpPr>
            <p:cNvPr id="23" name="TextBox 36">
              <a:extLst>
                <a:ext uri="{FF2B5EF4-FFF2-40B4-BE49-F238E27FC236}">
                  <a16:creationId xmlns:a16="http://schemas.microsoft.com/office/drawing/2014/main" id="{97A7401D-6332-B4F2-FDC7-FC8617BA6C64}"/>
                </a:ext>
              </a:extLst>
            </p:cNvPr>
            <p:cNvSpPr txBox="1"/>
            <p:nvPr/>
          </p:nvSpPr>
          <p:spPr>
            <a:xfrm>
              <a:off x="1304364" y="1443791"/>
              <a:ext cx="4436035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1pPr>
              <a:lvl2pPr marL="494297" indent="3457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2pPr>
              <a:lvl3pPr marL="990323" indent="5185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3pPr>
              <a:lvl4pPr marL="1486348" indent="6913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4pPr>
              <a:lvl5pPr marL="1980645" indent="1037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5pPr>
              <a:lvl6pPr marL="2488768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6pPr>
              <a:lvl7pPr marL="2986522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7pPr>
              <a:lvl8pPr marL="3484275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8pPr>
              <a:lvl9pPr marL="3982029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기존 연구</a:t>
              </a:r>
              <a:r>
                <a:rPr lang="en-US" altLang="ko-KR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(or </a:t>
              </a: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기술</a:t>
              </a:r>
              <a:r>
                <a:rPr lang="en-US" altLang="ko-KR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제품</a:t>
              </a:r>
              <a:r>
                <a:rPr lang="en-US" altLang="ko-KR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의 현황</a:t>
              </a:r>
              <a:r>
                <a:rPr lang="en-US" altLang="ko-KR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비교</a:t>
              </a: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09EC2972-71B9-D11E-A7D9-7DE1691A4560}"/>
                </a:ext>
              </a:extLst>
            </p:cNvPr>
            <p:cNvGrpSpPr/>
            <p:nvPr/>
          </p:nvGrpSpPr>
          <p:grpSpPr>
            <a:xfrm>
              <a:off x="430306" y="1408458"/>
              <a:ext cx="729983" cy="381458"/>
              <a:chOff x="6228680" y="6884181"/>
              <a:chExt cx="667988" cy="249385"/>
            </a:xfrm>
          </p:grpSpPr>
          <p:sp>
            <p:nvSpPr>
              <p:cNvPr id="25" name="사각형: 둥근 위쪽 모서리 24">
                <a:extLst>
                  <a:ext uri="{FF2B5EF4-FFF2-40B4-BE49-F238E27FC236}">
                    <a16:creationId xmlns:a16="http://schemas.microsoft.com/office/drawing/2014/main" id="{9F9EA839-73A4-666A-5DC5-4F7A69AD1CFB}"/>
                  </a:ext>
                </a:extLst>
              </p:cNvPr>
              <p:cNvSpPr/>
              <p:nvPr/>
            </p:nvSpPr>
            <p:spPr>
              <a:xfrm rot="5400000">
                <a:off x="6437981" y="6674880"/>
                <a:ext cx="249385" cy="66798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22000">
                    <a:schemeClr val="tx1">
                      <a:alpha val="50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5400000" scaled="1"/>
              </a:gradFill>
              <a:ln w="12700">
                <a:gradFill>
                  <a:gsLst>
                    <a:gs pos="9000">
                      <a:schemeClr val="bg1"/>
                    </a:gs>
                    <a:gs pos="92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latinLnBrk="1"/>
                <a:endParaRPr lang="ko-KR" altLang="en-US" b="1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81E8E2C-5B46-AC04-A41D-119E97BCC573}"/>
                  </a:ext>
                </a:extLst>
              </p:cNvPr>
              <p:cNvSpPr txBox="1"/>
              <p:nvPr/>
            </p:nvSpPr>
            <p:spPr>
              <a:xfrm>
                <a:off x="6528557" y="6904142"/>
                <a:ext cx="264927" cy="181093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 fontAlgn="base" latinLnBrk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ko-KR" b="1" spc="-80" dirty="0">
                    <a:ln w="1270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2.</a:t>
                </a:r>
                <a:endParaRPr kumimoji="1" lang="ko-KR" altLang="en-US" b="1" spc="-80" dirty="0">
                  <a:ln w="127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DD25CC9D-83AF-0B12-318E-6F387C071083}"/>
              </a:ext>
            </a:extLst>
          </p:cNvPr>
          <p:cNvSpPr txBox="1"/>
          <p:nvPr/>
        </p:nvSpPr>
        <p:spPr>
          <a:xfrm>
            <a:off x="6828503" y="1442587"/>
            <a:ext cx="3607952" cy="103169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ü"/>
            </a:pPr>
            <a:r>
              <a:rPr lang="ko-KR" altLang="en-US" sz="1200" b="1">
                <a:solidFill>
                  <a:srgbClr val="C00000"/>
                </a:solidFill>
              </a:rPr>
              <a:t>기존 기술</a:t>
            </a:r>
            <a:r>
              <a:rPr lang="en-US" altLang="ko-KR" sz="1200" b="1">
                <a:solidFill>
                  <a:srgbClr val="C00000"/>
                </a:solidFill>
              </a:rPr>
              <a:t>(</a:t>
            </a:r>
            <a:r>
              <a:rPr lang="ko-KR" altLang="en-US" sz="1200" b="1">
                <a:solidFill>
                  <a:srgbClr val="C00000"/>
                </a:solidFill>
              </a:rPr>
              <a:t>논문</a:t>
            </a:r>
            <a:r>
              <a:rPr lang="en-US" altLang="ko-KR" sz="1200" b="1">
                <a:solidFill>
                  <a:srgbClr val="C00000"/>
                </a:solidFill>
              </a:rPr>
              <a:t>, </a:t>
            </a:r>
            <a:r>
              <a:rPr lang="ko-KR" altLang="en-US" sz="1200" b="1">
                <a:solidFill>
                  <a:srgbClr val="C00000"/>
                </a:solidFill>
              </a:rPr>
              <a:t>특허</a:t>
            </a:r>
            <a:r>
              <a:rPr lang="en-US" altLang="ko-KR" sz="1200" b="1">
                <a:solidFill>
                  <a:srgbClr val="C00000"/>
                </a:solidFill>
              </a:rPr>
              <a:t>, </a:t>
            </a:r>
            <a:r>
              <a:rPr lang="ko-KR" altLang="en-US" sz="1200" b="1">
                <a:solidFill>
                  <a:srgbClr val="C00000"/>
                </a:solidFill>
              </a:rPr>
              <a:t>제품</a:t>
            </a:r>
            <a:r>
              <a:rPr lang="en-US" altLang="ko-KR" sz="1200" b="1">
                <a:solidFill>
                  <a:srgbClr val="C00000"/>
                </a:solidFill>
              </a:rPr>
              <a:t>)</a:t>
            </a:r>
            <a:r>
              <a:rPr lang="ko-KR" altLang="en-US" sz="1200" b="1">
                <a:solidFill>
                  <a:srgbClr val="C00000"/>
                </a:solidFill>
              </a:rPr>
              <a:t> 조사 </a:t>
            </a:r>
            <a:r>
              <a:rPr lang="en-US" altLang="ko-KR" sz="1200" b="1">
                <a:solidFill>
                  <a:srgbClr val="C00000"/>
                </a:solidFill>
                <a:sym typeface="Wingdings" panose="05000000000000000000" pitchFamily="2" charset="2"/>
              </a:rPr>
              <a:t> </a:t>
            </a:r>
            <a:r>
              <a:rPr lang="ko-KR" altLang="en-US" sz="1200" b="1">
                <a:solidFill>
                  <a:srgbClr val="C00000"/>
                </a:solidFill>
                <a:sym typeface="Wingdings" panose="05000000000000000000" pitchFamily="2" charset="2"/>
              </a:rPr>
              <a:t>정리 </a:t>
            </a:r>
            <a:r>
              <a:rPr lang="en-US" altLang="ko-KR" sz="1200" b="1">
                <a:solidFill>
                  <a:srgbClr val="C00000"/>
                </a:solidFill>
                <a:sym typeface="Wingdings" panose="05000000000000000000" pitchFamily="2" charset="2"/>
              </a:rPr>
              <a:t>(</a:t>
            </a:r>
            <a:r>
              <a:rPr lang="ko-KR" altLang="en-US" sz="1200" b="1">
                <a:solidFill>
                  <a:srgbClr val="C00000"/>
                </a:solidFill>
                <a:sym typeface="Wingdings" panose="05000000000000000000" pitchFamily="2" charset="2"/>
              </a:rPr>
              <a:t>표</a:t>
            </a:r>
            <a:r>
              <a:rPr lang="en-US" altLang="ko-KR" sz="1200" b="1">
                <a:solidFill>
                  <a:srgbClr val="C00000"/>
                </a:solidFill>
                <a:sym typeface="Wingdings" panose="05000000000000000000" pitchFamily="2" charset="2"/>
              </a:rPr>
              <a:t>)</a:t>
            </a:r>
            <a:endParaRPr lang="en-US" altLang="ko-KR" sz="1200" b="1">
              <a:solidFill>
                <a:srgbClr val="C00000"/>
              </a:solidFill>
            </a:endParaRP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ü"/>
            </a:pPr>
            <a:r>
              <a:rPr lang="ko-KR" altLang="en-US" sz="1200" b="1">
                <a:solidFill>
                  <a:srgbClr val="C00000"/>
                </a:solidFill>
              </a:rPr>
              <a:t>기존 기술에 대한 문제점</a:t>
            </a:r>
            <a:r>
              <a:rPr lang="en-US" altLang="ko-KR" sz="1200" b="1">
                <a:solidFill>
                  <a:srgbClr val="C00000"/>
                </a:solidFill>
              </a:rPr>
              <a:t>, </a:t>
            </a:r>
            <a:r>
              <a:rPr lang="ko-KR" altLang="en-US" sz="1200" b="1">
                <a:solidFill>
                  <a:srgbClr val="C00000"/>
                </a:solidFill>
              </a:rPr>
              <a:t>한계 기술</a:t>
            </a:r>
            <a:endParaRPr lang="en-US" altLang="ko-KR" sz="1200" b="1" dirty="0">
              <a:solidFill>
                <a:srgbClr val="C00000"/>
              </a:solidFill>
            </a:endParaRP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ü"/>
            </a:pPr>
            <a:r>
              <a:rPr lang="ko-KR" altLang="en-US" sz="1200" b="1" dirty="0">
                <a:solidFill>
                  <a:srgbClr val="C00000"/>
                </a:solidFill>
              </a:rPr>
              <a:t>이 한계점을 해결하기 위해 본 연구를 수행한다는 흐름을 가져가야 함</a:t>
            </a:r>
          </a:p>
        </p:txBody>
      </p:sp>
      <p:sp>
        <p:nvSpPr>
          <p:cNvPr id="12" name="물결 11">
            <a:extLst>
              <a:ext uri="{FF2B5EF4-FFF2-40B4-BE49-F238E27FC236}">
                <a16:creationId xmlns:a16="http://schemas.microsoft.com/office/drawing/2014/main" id="{6D3009FA-A971-CC35-101F-1F01B22E4F71}"/>
              </a:ext>
            </a:extLst>
          </p:cNvPr>
          <p:cNvSpPr/>
          <p:nvPr/>
        </p:nvSpPr>
        <p:spPr>
          <a:xfrm rot="20100000">
            <a:off x="6954499" y="3605747"/>
            <a:ext cx="2145812" cy="767782"/>
          </a:xfrm>
          <a:prstGeom prst="wav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>
                <a:solidFill>
                  <a:srgbClr val="C00000"/>
                </a:solidFill>
              </a:rPr>
              <a:t>가독성 </a:t>
            </a:r>
            <a:r>
              <a:rPr lang="en-US" altLang="ko-KR" b="1">
                <a:solidFill>
                  <a:srgbClr val="C00000"/>
                </a:solidFill>
              </a:rPr>
              <a:t>!!!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EA64EBB-CF70-5E79-CFED-D304A4025EB8}"/>
              </a:ext>
            </a:extLst>
          </p:cNvPr>
          <p:cNvSpPr txBox="1"/>
          <p:nvPr/>
        </p:nvSpPr>
        <p:spPr>
          <a:xfrm>
            <a:off x="9437362" y="5981319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E2886697-6AD6-4FDA-9E51-14A767932366}" type="slidenum">
              <a:rPr lang="ko-KR" altLang="en-US" sz="1200" smtClean="0"/>
              <a:t>6</a:t>
            </a:fld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42238407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A596C79-63D0-4BF5-B7CC-D11C632D6AD3}"/>
              </a:ext>
            </a:extLst>
          </p:cNvPr>
          <p:cNvSpPr txBox="1"/>
          <p:nvPr/>
        </p:nvSpPr>
        <p:spPr>
          <a:xfrm>
            <a:off x="1304365" y="599583"/>
            <a:ext cx="79702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연구 목표</a:t>
            </a:r>
            <a:endParaRPr lang="ko-KR" altLang="en-US" sz="2000" i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345671DF-143B-F4D6-3223-4C854E1A0A9F}"/>
              </a:ext>
            </a:extLst>
          </p:cNvPr>
          <p:cNvGrpSpPr/>
          <p:nvPr/>
        </p:nvGrpSpPr>
        <p:grpSpPr>
          <a:xfrm>
            <a:off x="430306" y="1408458"/>
            <a:ext cx="3895805" cy="381458"/>
            <a:chOff x="430306" y="1408458"/>
            <a:chExt cx="3895805" cy="381458"/>
          </a:xfrm>
        </p:grpSpPr>
        <p:sp>
          <p:nvSpPr>
            <p:cNvPr id="23" name="TextBox 36">
              <a:extLst>
                <a:ext uri="{FF2B5EF4-FFF2-40B4-BE49-F238E27FC236}">
                  <a16:creationId xmlns:a16="http://schemas.microsoft.com/office/drawing/2014/main" id="{97A7401D-6332-B4F2-FDC7-FC8617BA6C64}"/>
                </a:ext>
              </a:extLst>
            </p:cNvPr>
            <p:cNvSpPr txBox="1"/>
            <p:nvPr/>
          </p:nvSpPr>
          <p:spPr>
            <a:xfrm>
              <a:off x="1304365" y="1443791"/>
              <a:ext cx="3021746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1pPr>
              <a:lvl2pPr marL="494297" indent="3457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2pPr>
              <a:lvl3pPr marL="990323" indent="5185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3pPr>
              <a:lvl4pPr marL="1486348" indent="6913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4pPr>
              <a:lvl5pPr marL="1980645" indent="1037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5pPr>
              <a:lvl6pPr marL="2488768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6pPr>
              <a:lvl7pPr marL="2986522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7pPr>
              <a:lvl8pPr marL="3484275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8pPr>
              <a:lvl9pPr marL="3982029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1800" b="1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연구 목표</a:t>
              </a:r>
              <a:endParaRPr lang="ko-KR" altLang="en-US" sz="1800" b="1" dirty="0">
                <a:ln w="1270">
                  <a:noFill/>
                </a:ln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09EC2972-71B9-D11E-A7D9-7DE1691A4560}"/>
                </a:ext>
              </a:extLst>
            </p:cNvPr>
            <p:cNvGrpSpPr/>
            <p:nvPr/>
          </p:nvGrpSpPr>
          <p:grpSpPr>
            <a:xfrm>
              <a:off x="430306" y="1408458"/>
              <a:ext cx="729983" cy="381458"/>
              <a:chOff x="6228680" y="6884181"/>
              <a:chExt cx="667988" cy="249385"/>
            </a:xfrm>
          </p:grpSpPr>
          <p:sp>
            <p:nvSpPr>
              <p:cNvPr id="25" name="사각형: 둥근 위쪽 모서리 24">
                <a:extLst>
                  <a:ext uri="{FF2B5EF4-FFF2-40B4-BE49-F238E27FC236}">
                    <a16:creationId xmlns:a16="http://schemas.microsoft.com/office/drawing/2014/main" id="{9F9EA839-73A4-666A-5DC5-4F7A69AD1CFB}"/>
                  </a:ext>
                </a:extLst>
              </p:cNvPr>
              <p:cNvSpPr/>
              <p:nvPr/>
            </p:nvSpPr>
            <p:spPr>
              <a:xfrm rot="5400000">
                <a:off x="6437981" y="6674880"/>
                <a:ext cx="249385" cy="66798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22000">
                    <a:schemeClr val="tx1">
                      <a:alpha val="50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5400000" scaled="1"/>
              </a:gradFill>
              <a:ln w="12700">
                <a:gradFill>
                  <a:gsLst>
                    <a:gs pos="9000">
                      <a:schemeClr val="bg1"/>
                    </a:gs>
                    <a:gs pos="92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latinLnBrk="1"/>
                <a:endParaRPr lang="ko-KR" altLang="en-US" b="1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81E8E2C-5B46-AC04-A41D-119E97BCC573}"/>
                  </a:ext>
                </a:extLst>
              </p:cNvPr>
              <p:cNvSpPr txBox="1"/>
              <p:nvPr/>
            </p:nvSpPr>
            <p:spPr>
              <a:xfrm>
                <a:off x="6528557" y="6904142"/>
                <a:ext cx="264927" cy="181093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 fontAlgn="base" latinLnBrk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ko-KR" b="1" spc="-80" dirty="0">
                    <a:ln w="1270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1.</a:t>
                </a:r>
                <a:endParaRPr kumimoji="1" lang="ko-KR" altLang="en-US" b="1" spc="-80" dirty="0">
                  <a:ln w="127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918F6215-79D1-CF8B-DE1A-A1715869869D}"/>
              </a:ext>
            </a:extLst>
          </p:cNvPr>
          <p:cNvGrpSpPr/>
          <p:nvPr/>
        </p:nvGrpSpPr>
        <p:grpSpPr>
          <a:xfrm>
            <a:off x="430305" y="4024268"/>
            <a:ext cx="3895805" cy="381458"/>
            <a:chOff x="430306" y="1408458"/>
            <a:chExt cx="3895805" cy="381458"/>
          </a:xfrm>
        </p:grpSpPr>
        <p:sp>
          <p:nvSpPr>
            <p:cNvPr id="28" name="TextBox 36">
              <a:extLst>
                <a:ext uri="{FF2B5EF4-FFF2-40B4-BE49-F238E27FC236}">
                  <a16:creationId xmlns:a16="http://schemas.microsoft.com/office/drawing/2014/main" id="{351D83CF-59ED-C10F-E961-D60CF41CFF89}"/>
                </a:ext>
              </a:extLst>
            </p:cNvPr>
            <p:cNvSpPr txBox="1"/>
            <p:nvPr/>
          </p:nvSpPr>
          <p:spPr>
            <a:xfrm>
              <a:off x="1304365" y="1443791"/>
              <a:ext cx="3021746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1pPr>
              <a:lvl2pPr marL="494297" indent="3457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2pPr>
              <a:lvl3pPr marL="990323" indent="5185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3pPr>
              <a:lvl4pPr marL="1486348" indent="6913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4pPr>
              <a:lvl5pPr marL="1980645" indent="1037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5pPr>
              <a:lvl6pPr marL="2488768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6pPr>
              <a:lvl7pPr marL="2986522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7pPr>
              <a:lvl8pPr marL="3484275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8pPr>
              <a:lvl9pPr marL="3982029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기대 효과</a:t>
              </a:r>
            </a:p>
          </p:txBody>
        </p: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557CD9D0-3A4A-1859-D510-4D465867EECA}"/>
                </a:ext>
              </a:extLst>
            </p:cNvPr>
            <p:cNvGrpSpPr/>
            <p:nvPr/>
          </p:nvGrpSpPr>
          <p:grpSpPr>
            <a:xfrm>
              <a:off x="430306" y="1408458"/>
              <a:ext cx="729983" cy="381458"/>
              <a:chOff x="6228680" y="6884181"/>
              <a:chExt cx="667988" cy="249385"/>
            </a:xfrm>
          </p:grpSpPr>
          <p:sp>
            <p:nvSpPr>
              <p:cNvPr id="30" name="사각형: 둥근 위쪽 모서리 29">
                <a:extLst>
                  <a:ext uri="{FF2B5EF4-FFF2-40B4-BE49-F238E27FC236}">
                    <a16:creationId xmlns:a16="http://schemas.microsoft.com/office/drawing/2014/main" id="{C42DB9A7-3B1B-03CA-6BCC-5B84972FE476}"/>
                  </a:ext>
                </a:extLst>
              </p:cNvPr>
              <p:cNvSpPr/>
              <p:nvPr/>
            </p:nvSpPr>
            <p:spPr>
              <a:xfrm rot="5400000">
                <a:off x="6437981" y="6674880"/>
                <a:ext cx="249385" cy="66798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22000">
                    <a:schemeClr val="tx1">
                      <a:alpha val="50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5400000" scaled="1"/>
              </a:gradFill>
              <a:ln w="12700">
                <a:gradFill>
                  <a:gsLst>
                    <a:gs pos="9000">
                      <a:schemeClr val="bg1"/>
                    </a:gs>
                    <a:gs pos="92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latinLnBrk="1"/>
                <a:endParaRPr lang="ko-KR" altLang="en-US" b="1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B1BE0E0-D0AD-EA67-0AAB-277FA9A02E78}"/>
                  </a:ext>
                </a:extLst>
              </p:cNvPr>
              <p:cNvSpPr txBox="1"/>
              <p:nvPr/>
            </p:nvSpPr>
            <p:spPr>
              <a:xfrm>
                <a:off x="6528557" y="6904142"/>
                <a:ext cx="264927" cy="181093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 fontAlgn="base" latinLnBrk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ko-KR" b="1" spc="-80" dirty="0">
                    <a:ln w="1270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2.</a:t>
                </a:r>
                <a:endParaRPr kumimoji="1" lang="ko-KR" altLang="en-US" b="1" spc="-80" dirty="0">
                  <a:ln w="127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B1D3845C-B5AA-E161-A3AD-C42A63C4A4DA}"/>
              </a:ext>
            </a:extLst>
          </p:cNvPr>
          <p:cNvSpPr txBox="1"/>
          <p:nvPr/>
        </p:nvSpPr>
        <p:spPr>
          <a:xfrm>
            <a:off x="902769" y="1810989"/>
            <a:ext cx="9495214" cy="19897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0000" indent="-18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라인스캔 카메라 이미지를 활용한 </a:t>
            </a:r>
            <a:r>
              <a:rPr lang="en-US" altLang="ko-KR" sz="1400" dirty="0">
                <a:latin typeface="+mn-ea"/>
              </a:rPr>
              <a:t>PCB </a:t>
            </a:r>
            <a:r>
              <a:rPr lang="ko-KR" altLang="en-US" sz="1400" dirty="0">
                <a:latin typeface="+mn-ea"/>
              </a:rPr>
              <a:t>불량 검출 모델 구축</a:t>
            </a:r>
            <a:endParaRPr lang="en-US" altLang="ko-KR" sz="1400" dirty="0">
              <a:latin typeface="+mn-ea"/>
            </a:endParaRPr>
          </a:p>
          <a:p>
            <a:pPr marL="539750" lvl="1" indent="-258763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+mn-ea"/>
              </a:rPr>
              <a:t>이미지 획득장치 구성 </a:t>
            </a:r>
            <a:endParaRPr lang="en-US" altLang="ko-KR" sz="1400" dirty="0">
              <a:latin typeface="+mn-ea"/>
            </a:endParaRPr>
          </a:p>
          <a:p>
            <a:pPr marL="539750" lvl="1" indent="-258763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+mn-ea"/>
              </a:rPr>
              <a:t>데이터 수집</a:t>
            </a:r>
            <a:endParaRPr lang="en-US" altLang="ko-KR" sz="1400" dirty="0">
              <a:latin typeface="+mn-ea"/>
            </a:endParaRPr>
          </a:p>
          <a:p>
            <a:pPr marL="539750" lvl="1" indent="-258763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+mn-ea"/>
              </a:rPr>
              <a:t>Auto Encoder</a:t>
            </a:r>
            <a:r>
              <a:rPr lang="ko-KR" altLang="en-US" sz="1400" dirty="0">
                <a:latin typeface="+mn-ea"/>
              </a:rPr>
              <a:t> 기반 불량 검출 모델 구축 </a:t>
            </a:r>
            <a:endParaRPr lang="en-US" altLang="ko-KR" sz="1400" dirty="0">
              <a:latin typeface="+mn-ea"/>
            </a:endParaRPr>
          </a:p>
          <a:p>
            <a:pPr marL="180000" indent="-18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현장 적용을 위한 데이터 전처리 시스템 구축 </a:t>
            </a:r>
            <a:r>
              <a:rPr lang="en-US" altLang="ko-KR" sz="1400" dirty="0">
                <a:latin typeface="+mn-ea"/>
              </a:rPr>
              <a:t>(</a:t>
            </a:r>
            <a:r>
              <a:rPr lang="ko-KR" altLang="en-US" sz="1400" dirty="0">
                <a:latin typeface="+mn-ea"/>
              </a:rPr>
              <a:t>추후 진행</a:t>
            </a:r>
            <a:r>
              <a:rPr lang="en-US" altLang="ko-KR" sz="1400" dirty="0">
                <a:latin typeface="+mn-ea"/>
              </a:rPr>
              <a:t>)</a:t>
            </a:r>
          </a:p>
          <a:p>
            <a:pPr marL="5397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+mn-ea"/>
              </a:rPr>
              <a:t>불특정한 모습으로 공급되는 이미지들을 동일한 각도 및 방향으로 정렬할 수 있는 이미지 전처리 기능 추가</a:t>
            </a:r>
            <a:endParaRPr lang="en-US" altLang="ko-KR" sz="1400" dirty="0">
              <a:latin typeface="+mn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7BFFA42-408E-82EE-7AFC-8D7CEA32F722}"/>
              </a:ext>
            </a:extLst>
          </p:cNvPr>
          <p:cNvSpPr txBox="1"/>
          <p:nvPr/>
        </p:nvSpPr>
        <p:spPr>
          <a:xfrm>
            <a:off x="902769" y="4444178"/>
            <a:ext cx="9265934" cy="1020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0000" indent="-18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컨베이어벨트를 따라 이동하는 제조 라인에 해당 시스템을 적용함으로써</a:t>
            </a:r>
            <a:r>
              <a:rPr lang="en-US" altLang="ko-KR" sz="1400" dirty="0">
                <a:latin typeface="+mn-ea"/>
              </a:rPr>
              <a:t>, Non-stop </a:t>
            </a:r>
            <a:r>
              <a:rPr lang="ko-KR" altLang="en-US" sz="1400" dirty="0">
                <a:latin typeface="+mn-ea"/>
              </a:rPr>
              <a:t>라인 구성으로 생산 효율성을 극대화</a:t>
            </a:r>
            <a:endParaRPr lang="en-US" altLang="ko-KR" sz="1400" dirty="0">
              <a:latin typeface="+mn-ea"/>
            </a:endParaRPr>
          </a:p>
          <a:p>
            <a:pPr marL="180000" indent="-18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특히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불량 데이터 확보가 어려운 다품종 소량 생산 및 초도 생산에 효과적으로 대응할 수 있음</a:t>
            </a:r>
            <a:endParaRPr lang="en-US" altLang="ko-KR" sz="1400" dirty="0"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52D752-4171-7B7F-06A0-44C704796100}"/>
              </a:ext>
            </a:extLst>
          </p:cNvPr>
          <p:cNvSpPr txBox="1"/>
          <p:nvPr/>
        </p:nvSpPr>
        <p:spPr>
          <a:xfrm>
            <a:off x="10134769" y="7077075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E2886697-6AD6-4FDA-9E51-14A767932366}" type="slidenum">
              <a:rPr lang="ko-KR" altLang="en-US" sz="1200" smtClean="0"/>
              <a:t>7</a:t>
            </a:fld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2455570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A596C79-63D0-4BF5-B7CC-D11C632D6AD3}"/>
              </a:ext>
            </a:extLst>
          </p:cNvPr>
          <p:cNvSpPr txBox="1"/>
          <p:nvPr/>
        </p:nvSpPr>
        <p:spPr>
          <a:xfrm>
            <a:off x="1304365" y="599583"/>
            <a:ext cx="79702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관련 연구 </a:t>
            </a:r>
            <a:r>
              <a:rPr lang="en-US" altLang="ko-KR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(or </a:t>
            </a:r>
            <a:r>
              <a:rPr lang="ko-KR" altLang="en-US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기술</a:t>
            </a:r>
            <a:r>
              <a:rPr lang="en-US" altLang="ko-KR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2000" i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345671DF-143B-F4D6-3223-4C854E1A0A9F}"/>
              </a:ext>
            </a:extLst>
          </p:cNvPr>
          <p:cNvGrpSpPr/>
          <p:nvPr/>
        </p:nvGrpSpPr>
        <p:grpSpPr>
          <a:xfrm>
            <a:off x="430306" y="1408458"/>
            <a:ext cx="6327333" cy="381458"/>
            <a:chOff x="430306" y="1408458"/>
            <a:chExt cx="6327333" cy="381458"/>
          </a:xfrm>
        </p:grpSpPr>
        <p:sp>
          <p:nvSpPr>
            <p:cNvPr id="23" name="TextBox 36">
              <a:extLst>
                <a:ext uri="{FF2B5EF4-FFF2-40B4-BE49-F238E27FC236}">
                  <a16:creationId xmlns:a16="http://schemas.microsoft.com/office/drawing/2014/main" id="{97A7401D-6332-B4F2-FDC7-FC8617BA6C64}"/>
                </a:ext>
              </a:extLst>
            </p:cNvPr>
            <p:cNvSpPr txBox="1"/>
            <p:nvPr/>
          </p:nvSpPr>
          <p:spPr>
            <a:xfrm>
              <a:off x="1304365" y="1443791"/>
              <a:ext cx="5453274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1pPr>
              <a:lvl2pPr marL="494297" indent="3457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2pPr>
              <a:lvl3pPr marL="990323" indent="5185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3pPr>
              <a:lvl4pPr marL="1486348" indent="6913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4pPr>
              <a:lvl5pPr marL="1980645" indent="1037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5pPr>
              <a:lvl6pPr marL="2488768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6pPr>
              <a:lvl7pPr marL="2986522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7pPr>
              <a:lvl8pPr marL="3484275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8pPr>
              <a:lvl9pPr marL="3982029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PCB </a:t>
              </a: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불량 검출에 대한 연구</a:t>
              </a: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09EC2972-71B9-D11E-A7D9-7DE1691A4560}"/>
                </a:ext>
              </a:extLst>
            </p:cNvPr>
            <p:cNvGrpSpPr/>
            <p:nvPr/>
          </p:nvGrpSpPr>
          <p:grpSpPr>
            <a:xfrm>
              <a:off x="430306" y="1408458"/>
              <a:ext cx="729983" cy="381458"/>
              <a:chOff x="6228680" y="6884181"/>
              <a:chExt cx="667988" cy="249385"/>
            </a:xfrm>
          </p:grpSpPr>
          <p:sp>
            <p:nvSpPr>
              <p:cNvPr id="25" name="사각형: 둥근 위쪽 모서리 24">
                <a:extLst>
                  <a:ext uri="{FF2B5EF4-FFF2-40B4-BE49-F238E27FC236}">
                    <a16:creationId xmlns:a16="http://schemas.microsoft.com/office/drawing/2014/main" id="{9F9EA839-73A4-666A-5DC5-4F7A69AD1CFB}"/>
                  </a:ext>
                </a:extLst>
              </p:cNvPr>
              <p:cNvSpPr/>
              <p:nvPr/>
            </p:nvSpPr>
            <p:spPr>
              <a:xfrm rot="5400000">
                <a:off x="6437981" y="6674880"/>
                <a:ext cx="249385" cy="66798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22000">
                    <a:schemeClr val="tx1">
                      <a:alpha val="50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5400000" scaled="1"/>
              </a:gradFill>
              <a:ln w="12700">
                <a:gradFill>
                  <a:gsLst>
                    <a:gs pos="9000">
                      <a:schemeClr val="bg1"/>
                    </a:gs>
                    <a:gs pos="92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latinLnBrk="1"/>
                <a:endParaRPr lang="ko-KR" altLang="en-US" b="1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81E8E2C-5B46-AC04-A41D-119E97BCC573}"/>
                  </a:ext>
                </a:extLst>
              </p:cNvPr>
              <p:cNvSpPr txBox="1"/>
              <p:nvPr/>
            </p:nvSpPr>
            <p:spPr>
              <a:xfrm>
                <a:off x="6528557" y="6904142"/>
                <a:ext cx="264927" cy="181093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 fontAlgn="base" latinLnBrk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ko-KR" b="1" spc="-80" dirty="0">
                    <a:ln w="1270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1.</a:t>
                </a:r>
                <a:endParaRPr kumimoji="1" lang="ko-KR" altLang="en-US" b="1" spc="-80" dirty="0">
                  <a:ln w="127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B1D3845C-B5AA-E161-A3AD-C42A63C4A4DA}"/>
              </a:ext>
            </a:extLst>
          </p:cNvPr>
          <p:cNvSpPr txBox="1"/>
          <p:nvPr/>
        </p:nvSpPr>
        <p:spPr>
          <a:xfrm>
            <a:off x="915062" y="1810989"/>
            <a:ext cx="9366362" cy="55445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0000" indent="-18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딥러닝</a:t>
            </a:r>
            <a:r>
              <a:rPr lang="en-US" altLang="ko-KR" sz="1400" dirty="0">
                <a:latin typeface="+mn-ea"/>
              </a:rPr>
              <a:t>(CNN)</a:t>
            </a:r>
            <a:r>
              <a:rPr lang="ko-KR" altLang="en-US" sz="1400" dirty="0">
                <a:latin typeface="+mn-ea"/>
              </a:rPr>
              <a:t>이용한 </a:t>
            </a:r>
            <a:r>
              <a:rPr lang="en-US" altLang="ko-KR" sz="1400" dirty="0">
                <a:latin typeface="+mn-ea"/>
              </a:rPr>
              <a:t>PCB </a:t>
            </a:r>
            <a:r>
              <a:rPr lang="ko-KR" altLang="en-US" sz="1400" dirty="0">
                <a:latin typeface="+mn-ea"/>
              </a:rPr>
              <a:t>불량 검출 시스템 설계 및 구현</a:t>
            </a:r>
            <a:r>
              <a:rPr lang="en-US" altLang="ko-KR" sz="1400" dirty="0">
                <a:latin typeface="+mn-ea"/>
              </a:rPr>
              <a:t>: </a:t>
            </a:r>
            <a:r>
              <a:rPr lang="ko-KR" altLang="en-US" sz="1400" dirty="0">
                <a:latin typeface="+mn-ea"/>
              </a:rPr>
              <a:t>최원호</a:t>
            </a:r>
            <a:r>
              <a:rPr lang="en-US" altLang="ko-KR" sz="1400" dirty="0">
                <a:latin typeface="+mn-ea"/>
              </a:rPr>
              <a:t>(2022)</a:t>
            </a:r>
          </a:p>
          <a:p>
            <a:pPr marL="538163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+mn-ea"/>
              </a:rPr>
              <a:t>1416</a:t>
            </a:r>
            <a:r>
              <a:rPr lang="ko-KR" altLang="en-US" sz="1400" dirty="0">
                <a:latin typeface="+mn-ea"/>
              </a:rPr>
              <a:t>장</a:t>
            </a:r>
            <a:r>
              <a:rPr lang="en-US" altLang="ko-KR" sz="1400" dirty="0">
                <a:latin typeface="+mn-ea"/>
              </a:rPr>
              <a:t>(</a:t>
            </a:r>
            <a:r>
              <a:rPr lang="ko-KR" altLang="en-US" sz="1400" dirty="0">
                <a:latin typeface="+mn-ea"/>
              </a:rPr>
              <a:t>정상 </a:t>
            </a:r>
            <a:r>
              <a:rPr lang="en-US" altLang="ko-KR" sz="1400" dirty="0">
                <a:latin typeface="+mn-ea"/>
              </a:rPr>
              <a:t>906</a:t>
            </a:r>
            <a:r>
              <a:rPr lang="ko-KR" altLang="en-US" sz="1400" dirty="0">
                <a:latin typeface="+mn-ea"/>
              </a:rPr>
              <a:t>장</a:t>
            </a:r>
            <a:r>
              <a:rPr lang="en-US" altLang="ko-KR" sz="1400" dirty="0">
                <a:latin typeface="+mn-ea"/>
              </a:rPr>
              <a:t>+</a:t>
            </a:r>
            <a:r>
              <a:rPr lang="ko-KR" altLang="en-US" sz="1400" dirty="0">
                <a:latin typeface="+mn-ea"/>
              </a:rPr>
              <a:t>불량</a:t>
            </a:r>
            <a:r>
              <a:rPr lang="en-US" altLang="ko-KR" sz="1400" dirty="0">
                <a:latin typeface="+mn-ea"/>
              </a:rPr>
              <a:t>510</a:t>
            </a:r>
            <a:r>
              <a:rPr lang="ko-KR" altLang="en-US" sz="1400" dirty="0">
                <a:latin typeface="+mn-ea"/>
              </a:rPr>
              <a:t>장</a:t>
            </a:r>
            <a:r>
              <a:rPr lang="en-US" altLang="ko-KR" sz="1400" dirty="0">
                <a:latin typeface="+mn-ea"/>
              </a:rPr>
              <a:t>)</a:t>
            </a:r>
            <a:r>
              <a:rPr lang="ko-KR" altLang="en-US" sz="1400" dirty="0">
                <a:latin typeface="+mn-ea"/>
              </a:rPr>
              <a:t>의 조립성이 판단된 커넥터 이미지를 사용하여 학습 후 불량을 검출하는 시스템을 설계 및 구현함 </a:t>
            </a:r>
            <a:endParaRPr lang="en-US" altLang="ko-KR" sz="1400" dirty="0">
              <a:latin typeface="+mn-ea"/>
            </a:endParaRPr>
          </a:p>
          <a:p>
            <a:pPr marL="538163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+mn-ea"/>
              </a:rPr>
              <a:t>다양한 영상처리 알고리즘을 사용하여 윤곽선을 검출한 후 </a:t>
            </a:r>
            <a:r>
              <a:rPr lang="en-US" altLang="ko-KR" sz="1400" dirty="0">
                <a:latin typeface="+mn-ea"/>
              </a:rPr>
              <a:t>CNN </a:t>
            </a:r>
            <a:r>
              <a:rPr lang="ko-KR" altLang="en-US" sz="1400" dirty="0">
                <a:latin typeface="+mn-ea"/>
              </a:rPr>
              <a:t>모델에 적용하여 학습</a:t>
            </a:r>
            <a:endParaRPr lang="en-US" altLang="ko-KR" sz="1400" dirty="0">
              <a:latin typeface="+mn-ea"/>
            </a:endParaRPr>
          </a:p>
          <a:p>
            <a:pPr marL="538163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+mn-ea"/>
              </a:rPr>
              <a:t>커넥터 단품의 조립상태만 확인할 수 있으며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많은 양의 불량 데이터를 필요로 함</a:t>
            </a:r>
            <a:endParaRPr lang="en-US" altLang="ko-KR" sz="1400" dirty="0">
              <a:latin typeface="+mn-ea"/>
            </a:endParaRPr>
          </a:p>
          <a:p>
            <a:pPr marL="180000" indent="-18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인쇄 회로 기판</a:t>
            </a:r>
            <a:r>
              <a:rPr lang="en-US" altLang="ko-KR" sz="1400" dirty="0">
                <a:latin typeface="+mn-ea"/>
              </a:rPr>
              <a:t>(PCB) </a:t>
            </a:r>
            <a:r>
              <a:rPr lang="ko-KR" altLang="en-US" sz="1400" dirty="0">
                <a:latin typeface="+mn-ea"/>
              </a:rPr>
              <a:t>결함 탐지 및 분류 딥러닝 모델 비교</a:t>
            </a:r>
            <a:r>
              <a:rPr lang="en-US" altLang="ko-KR" sz="1400" dirty="0">
                <a:latin typeface="+mn-ea"/>
              </a:rPr>
              <a:t>: </a:t>
            </a:r>
            <a:r>
              <a:rPr lang="ko-KR" altLang="en-US" sz="1400" dirty="0">
                <a:latin typeface="+mn-ea"/>
              </a:rPr>
              <a:t>최동현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전제성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 err="1">
                <a:latin typeface="+mn-ea"/>
              </a:rPr>
              <a:t>이수안</a:t>
            </a:r>
            <a:r>
              <a:rPr lang="en-US" altLang="ko-KR" sz="1400" dirty="0">
                <a:latin typeface="+mn-ea"/>
              </a:rPr>
              <a:t>(2022)</a:t>
            </a:r>
          </a:p>
          <a:p>
            <a:pPr marL="538163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+mn-ea"/>
              </a:rPr>
              <a:t>북경대학의 </a:t>
            </a:r>
            <a:r>
              <a:rPr lang="en-US" altLang="ko-KR" sz="1400" dirty="0">
                <a:latin typeface="+mn-ea"/>
              </a:rPr>
              <a:t>PCB </a:t>
            </a:r>
            <a:r>
              <a:rPr lang="ko-KR" altLang="en-US" sz="1400" dirty="0">
                <a:latin typeface="+mn-ea"/>
              </a:rPr>
              <a:t>결함 데이터셋을 활용하여 </a:t>
            </a:r>
            <a:r>
              <a:rPr lang="en-US" altLang="ko-KR" sz="1400" dirty="0">
                <a:latin typeface="+mn-ea"/>
              </a:rPr>
              <a:t>6</a:t>
            </a:r>
            <a:r>
              <a:rPr lang="ko-KR" altLang="en-US" sz="1400" dirty="0">
                <a:latin typeface="+mn-ea"/>
              </a:rPr>
              <a:t>가지의 결함 종류를 </a:t>
            </a:r>
            <a:r>
              <a:rPr lang="en-US" altLang="ko-KR" sz="1400" dirty="0" err="1">
                <a:latin typeface="+mn-ea"/>
              </a:rPr>
              <a:t>EfficientNet</a:t>
            </a:r>
            <a:r>
              <a:rPr lang="ko-KR" altLang="en-US" sz="1400" dirty="0">
                <a:latin typeface="+mn-ea"/>
              </a:rPr>
              <a:t>과 </a:t>
            </a:r>
            <a:r>
              <a:rPr lang="en-US" altLang="ko-KR" sz="1400" dirty="0">
                <a:latin typeface="+mn-ea"/>
              </a:rPr>
              <a:t>YOLOv5</a:t>
            </a:r>
            <a:r>
              <a:rPr lang="ko-KR" altLang="en-US" sz="1400" dirty="0">
                <a:latin typeface="+mn-ea"/>
              </a:rPr>
              <a:t>모델로 학습시키고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성능을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en-US" sz="1400" dirty="0">
                <a:latin typeface="+mn-ea"/>
              </a:rPr>
              <a:t>비교하였음</a:t>
            </a:r>
            <a:endParaRPr lang="en-US" altLang="ko-KR" sz="1400" dirty="0">
              <a:latin typeface="+mn-ea"/>
            </a:endParaRPr>
          </a:p>
          <a:p>
            <a:pPr marL="538163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400" dirty="0" err="1">
                <a:latin typeface="+mn-ea"/>
              </a:rPr>
              <a:t>mAP</a:t>
            </a:r>
            <a:r>
              <a:rPr lang="en-US" altLang="ko-KR" sz="1400" dirty="0">
                <a:latin typeface="+mn-ea"/>
              </a:rPr>
              <a:t> 0.5</a:t>
            </a:r>
            <a:r>
              <a:rPr lang="ko-KR" altLang="en-US" sz="1400" dirty="0">
                <a:latin typeface="+mn-ea"/>
              </a:rPr>
              <a:t>에서는 </a:t>
            </a:r>
            <a:r>
              <a:rPr lang="en-US" altLang="ko-KR" sz="1400" dirty="0" err="1">
                <a:latin typeface="+mn-ea"/>
              </a:rPr>
              <a:t>EfficientNet</a:t>
            </a:r>
            <a:r>
              <a:rPr lang="ko-KR" altLang="en-US" sz="1400" dirty="0">
                <a:latin typeface="+mn-ea"/>
              </a:rPr>
              <a:t>이</a:t>
            </a:r>
            <a:r>
              <a:rPr lang="en-US" altLang="ko-KR" sz="1400" dirty="0">
                <a:latin typeface="+mn-ea"/>
              </a:rPr>
              <a:t>, </a:t>
            </a:r>
            <a:r>
              <a:rPr lang="en-US" altLang="ko-KR" sz="1400" dirty="0" err="1">
                <a:latin typeface="+mn-ea"/>
              </a:rPr>
              <a:t>mAP</a:t>
            </a:r>
            <a:r>
              <a:rPr lang="en-US" altLang="ko-KR" sz="1400" dirty="0">
                <a:latin typeface="+mn-ea"/>
              </a:rPr>
              <a:t> 0.95</a:t>
            </a:r>
            <a:r>
              <a:rPr lang="ko-KR" altLang="en-US" sz="1400" dirty="0">
                <a:latin typeface="+mn-ea"/>
              </a:rPr>
              <a:t>에서는 </a:t>
            </a:r>
            <a:r>
              <a:rPr lang="en-US" altLang="ko-KR" sz="1400" dirty="0">
                <a:latin typeface="+mn-ea"/>
              </a:rPr>
              <a:t>YOLOv5 </a:t>
            </a:r>
            <a:r>
              <a:rPr lang="ko-KR" altLang="en-US" sz="1400" dirty="0">
                <a:latin typeface="+mn-ea"/>
              </a:rPr>
              <a:t>모델이 더 좋은 성능 결과를 보임</a:t>
            </a:r>
            <a:endParaRPr lang="en-US" altLang="ko-KR" sz="1400" dirty="0">
              <a:latin typeface="+mn-ea"/>
            </a:endParaRPr>
          </a:p>
          <a:p>
            <a:pPr marL="538163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+mn-ea"/>
              </a:rPr>
              <a:t>6</a:t>
            </a:r>
            <a:r>
              <a:rPr lang="ko-KR" altLang="en-US" sz="1400" dirty="0">
                <a:latin typeface="+mn-ea"/>
              </a:rPr>
              <a:t>가지의 불량에 대해서만 확인이 가능하고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마찬가지로 많은 양의 불량 데이터를 필요로 하며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실제 이미지가 아닌 생성된 이미지를 사용한 것임</a:t>
            </a:r>
            <a:endParaRPr lang="en-US" altLang="ko-KR" sz="1400" dirty="0">
              <a:latin typeface="+mn-ea"/>
            </a:endParaRPr>
          </a:p>
          <a:p>
            <a:pPr marL="180000" indent="-18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인공지능을 이용한 인쇄 회로 기판 검사방법에 관한 연구</a:t>
            </a:r>
            <a:r>
              <a:rPr lang="en-US" altLang="ko-KR" sz="1400" dirty="0">
                <a:latin typeface="+mn-ea"/>
              </a:rPr>
              <a:t>: </a:t>
            </a:r>
            <a:r>
              <a:rPr lang="ko-KR" altLang="en-US" sz="1400" dirty="0">
                <a:latin typeface="+mn-ea"/>
              </a:rPr>
              <a:t>김지훈</a:t>
            </a:r>
            <a:r>
              <a:rPr lang="en-US" altLang="ko-KR" sz="1400" dirty="0">
                <a:latin typeface="+mn-ea"/>
              </a:rPr>
              <a:t>(2022)</a:t>
            </a:r>
          </a:p>
          <a:p>
            <a:pPr marL="538163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+mn-ea"/>
              </a:rPr>
              <a:t>PCB </a:t>
            </a:r>
            <a:r>
              <a:rPr lang="ko-KR" altLang="en-US" sz="1400" dirty="0">
                <a:latin typeface="+mn-ea"/>
              </a:rPr>
              <a:t>검사 장비인 </a:t>
            </a:r>
            <a:r>
              <a:rPr lang="en-US" altLang="ko-KR" sz="1400" dirty="0">
                <a:latin typeface="+mn-ea"/>
              </a:rPr>
              <a:t>AFVI </a:t>
            </a:r>
            <a:r>
              <a:rPr lang="ko-KR" altLang="en-US" sz="1400" dirty="0">
                <a:latin typeface="+mn-ea"/>
              </a:rPr>
              <a:t>장비로부터 </a:t>
            </a:r>
            <a:r>
              <a:rPr lang="en-US" altLang="ko-KR" sz="1400" dirty="0">
                <a:latin typeface="+mn-ea"/>
              </a:rPr>
              <a:t>Check </a:t>
            </a:r>
            <a:r>
              <a:rPr lang="ko-KR" altLang="en-US" sz="1400" dirty="0">
                <a:latin typeface="+mn-ea"/>
              </a:rPr>
              <a:t>판정</a:t>
            </a:r>
            <a:r>
              <a:rPr lang="en-US" altLang="ko-KR" sz="1400" dirty="0">
                <a:latin typeface="+mn-ea"/>
              </a:rPr>
              <a:t>(</a:t>
            </a:r>
            <a:r>
              <a:rPr lang="ko-KR" altLang="en-US" sz="1400" dirty="0">
                <a:latin typeface="+mn-ea"/>
              </a:rPr>
              <a:t>불량 판정</a:t>
            </a:r>
            <a:r>
              <a:rPr lang="en-US" altLang="ko-KR" sz="1400" dirty="0">
                <a:latin typeface="+mn-ea"/>
              </a:rPr>
              <a:t>)</a:t>
            </a:r>
            <a:r>
              <a:rPr lang="ko-KR" altLang="en-US" sz="1400" dirty="0">
                <a:latin typeface="+mn-ea"/>
              </a:rPr>
              <a:t>을 받은 제품들에 대해 진성 불량인지 가성 불량인지 여부를 확인 </a:t>
            </a:r>
            <a:endParaRPr lang="en-US" altLang="ko-KR" sz="1400" dirty="0">
              <a:latin typeface="+mn-ea"/>
            </a:endParaRPr>
          </a:p>
          <a:p>
            <a:pPr marL="538163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+mn-ea"/>
              </a:rPr>
              <a:t>YOLO </a:t>
            </a:r>
            <a:r>
              <a:rPr lang="ko-KR" altLang="en-US" sz="1400" dirty="0">
                <a:latin typeface="+mn-ea"/>
              </a:rPr>
              <a:t>모델을 구축하고 두 가지의 불량을 학습하여 불량을 검출함</a:t>
            </a:r>
            <a:endParaRPr lang="en-US" altLang="ko-KR" sz="1400" dirty="0">
              <a:latin typeface="+mn-ea"/>
            </a:endParaRPr>
          </a:p>
          <a:p>
            <a:pPr marL="538163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+mn-ea"/>
              </a:rPr>
              <a:t>해당 모델 역시 </a:t>
            </a:r>
            <a:r>
              <a:rPr lang="en-US" altLang="ko-KR" sz="1400" dirty="0">
                <a:latin typeface="+mn-ea"/>
              </a:rPr>
              <a:t>2</a:t>
            </a:r>
            <a:r>
              <a:rPr lang="ko-KR" altLang="en-US" sz="1400" dirty="0">
                <a:latin typeface="+mn-ea"/>
              </a:rPr>
              <a:t>가지에 대해서만 확인이 가능하며</a:t>
            </a:r>
            <a:r>
              <a:rPr lang="en-US" altLang="ko-KR" sz="1400" dirty="0">
                <a:latin typeface="+mn-ea"/>
              </a:rPr>
              <a:t>, AFVI </a:t>
            </a:r>
            <a:r>
              <a:rPr lang="ko-KR" altLang="en-US" sz="1400" dirty="0">
                <a:latin typeface="+mn-ea"/>
              </a:rPr>
              <a:t>장비로부터 이미지를 획득해야 하는데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일반적으로 장비에서 발생한 이미지는 실시간으로 전송이 되지 않으므로 추후에 분석할 수밖에 없음</a:t>
            </a:r>
            <a:endParaRPr lang="en-US" altLang="ko-KR" sz="1400" dirty="0"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2F89DD-9778-E15A-69A0-D8C762718C4A}"/>
              </a:ext>
            </a:extLst>
          </p:cNvPr>
          <p:cNvSpPr txBox="1"/>
          <p:nvPr/>
        </p:nvSpPr>
        <p:spPr>
          <a:xfrm>
            <a:off x="10134769" y="7077075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E2886697-6AD6-4FDA-9E51-14A767932366}" type="slidenum">
              <a:rPr lang="ko-KR" altLang="en-US" sz="1200" smtClean="0"/>
              <a:t>8</a:t>
            </a:fld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14718318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A596C79-63D0-4BF5-B7CC-D11C632D6AD3}"/>
              </a:ext>
            </a:extLst>
          </p:cNvPr>
          <p:cNvSpPr txBox="1"/>
          <p:nvPr/>
        </p:nvSpPr>
        <p:spPr>
          <a:xfrm>
            <a:off x="1304365" y="599583"/>
            <a:ext cx="79702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관련 연구 </a:t>
            </a:r>
            <a:r>
              <a:rPr lang="en-US" altLang="ko-KR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(or </a:t>
            </a:r>
            <a:r>
              <a:rPr lang="ko-KR" altLang="en-US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기술</a:t>
            </a:r>
            <a:r>
              <a:rPr lang="en-US" altLang="ko-KR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2000" i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345671DF-143B-F4D6-3223-4C854E1A0A9F}"/>
              </a:ext>
            </a:extLst>
          </p:cNvPr>
          <p:cNvGrpSpPr/>
          <p:nvPr/>
        </p:nvGrpSpPr>
        <p:grpSpPr>
          <a:xfrm>
            <a:off x="430306" y="1408458"/>
            <a:ext cx="6327333" cy="381458"/>
            <a:chOff x="430306" y="1408458"/>
            <a:chExt cx="6327333" cy="381458"/>
          </a:xfrm>
        </p:grpSpPr>
        <p:sp>
          <p:nvSpPr>
            <p:cNvPr id="23" name="TextBox 36">
              <a:extLst>
                <a:ext uri="{FF2B5EF4-FFF2-40B4-BE49-F238E27FC236}">
                  <a16:creationId xmlns:a16="http://schemas.microsoft.com/office/drawing/2014/main" id="{97A7401D-6332-B4F2-FDC7-FC8617BA6C64}"/>
                </a:ext>
              </a:extLst>
            </p:cNvPr>
            <p:cNvSpPr txBox="1"/>
            <p:nvPr/>
          </p:nvSpPr>
          <p:spPr>
            <a:xfrm>
              <a:off x="1304365" y="1443791"/>
              <a:ext cx="5453274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1pPr>
              <a:lvl2pPr marL="494297" indent="3457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2pPr>
              <a:lvl3pPr marL="990323" indent="5185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3pPr>
              <a:lvl4pPr marL="1486348" indent="6913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4pPr>
              <a:lvl5pPr marL="1980645" indent="1037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5pPr>
              <a:lvl6pPr marL="2488768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6pPr>
              <a:lvl7pPr marL="2986522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7pPr>
              <a:lvl8pPr marL="3484275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8pPr>
              <a:lvl9pPr marL="3982029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PCB </a:t>
              </a: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불량 검출에 대한 연구 </a:t>
              </a:r>
              <a:r>
                <a:rPr lang="en-US" altLang="ko-KR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(</a:t>
              </a: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계속</a:t>
              </a:r>
              <a:r>
                <a:rPr lang="en-US" altLang="ko-KR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  <a:endParaRPr lang="ko-KR" altLang="en-US" sz="1800" b="1" dirty="0">
                <a:ln w="1270">
                  <a:noFill/>
                </a:ln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09EC2972-71B9-D11E-A7D9-7DE1691A4560}"/>
                </a:ext>
              </a:extLst>
            </p:cNvPr>
            <p:cNvGrpSpPr/>
            <p:nvPr/>
          </p:nvGrpSpPr>
          <p:grpSpPr>
            <a:xfrm>
              <a:off x="430306" y="1408458"/>
              <a:ext cx="729983" cy="381458"/>
              <a:chOff x="6228680" y="6884181"/>
              <a:chExt cx="667988" cy="249385"/>
            </a:xfrm>
          </p:grpSpPr>
          <p:sp>
            <p:nvSpPr>
              <p:cNvPr id="25" name="사각형: 둥근 위쪽 모서리 24">
                <a:extLst>
                  <a:ext uri="{FF2B5EF4-FFF2-40B4-BE49-F238E27FC236}">
                    <a16:creationId xmlns:a16="http://schemas.microsoft.com/office/drawing/2014/main" id="{9F9EA839-73A4-666A-5DC5-4F7A69AD1CFB}"/>
                  </a:ext>
                </a:extLst>
              </p:cNvPr>
              <p:cNvSpPr/>
              <p:nvPr/>
            </p:nvSpPr>
            <p:spPr>
              <a:xfrm rot="5400000">
                <a:off x="6437981" y="6674880"/>
                <a:ext cx="249385" cy="66798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22000">
                    <a:schemeClr val="tx1">
                      <a:alpha val="50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5400000" scaled="1"/>
              </a:gradFill>
              <a:ln w="12700">
                <a:gradFill>
                  <a:gsLst>
                    <a:gs pos="9000">
                      <a:schemeClr val="bg1"/>
                    </a:gs>
                    <a:gs pos="92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latinLnBrk="1"/>
                <a:endParaRPr lang="ko-KR" altLang="en-US" b="1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81E8E2C-5B46-AC04-A41D-119E97BCC573}"/>
                  </a:ext>
                </a:extLst>
              </p:cNvPr>
              <p:cNvSpPr txBox="1"/>
              <p:nvPr/>
            </p:nvSpPr>
            <p:spPr>
              <a:xfrm>
                <a:off x="6528557" y="6904142"/>
                <a:ext cx="264927" cy="181093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 fontAlgn="base" latinLnBrk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ko-KR" b="1" spc="-80" dirty="0">
                    <a:ln w="1270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1.</a:t>
                </a:r>
                <a:endParaRPr kumimoji="1" lang="ko-KR" altLang="en-US" b="1" spc="-80" dirty="0">
                  <a:ln w="127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B1D3845C-B5AA-E161-A3AD-C42A63C4A4DA}"/>
              </a:ext>
            </a:extLst>
          </p:cNvPr>
          <p:cNvSpPr txBox="1"/>
          <p:nvPr/>
        </p:nvSpPr>
        <p:spPr>
          <a:xfrm>
            <a:off x="915062" y="1810989"/>
            <a:ext cx="9366362" cy="26360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0000" indent="-18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최근 불량 검출 알고리즘의 대부분은 </a:t>
            </a:r>
            <a:r>
              <a:rPr lang="en-US" altLang="ko-KR" sz="1400" dirty="0">
                <a:latin typeface="+mn-ea"/>
              </a:rPr>
              <a:t>YOLO</a:t>
            </a:r>
            <a:r>
              <a:rPr lang="ko-KR" altLang="en-US" sz="1400" dirty="0">
                <a:latin typeface="+mn-ea"/>
              </a:rPr>
              <a:t>를 기반으로 한 </a:t>
            </a:r>
            <a:r>
              <a:rPr lang="en-US" altLang="ko-KR" sz="1400" dirty="0">
                <a:latin typeface="+mn-ea"/>
              </a:rPr>
              <a:t>Class </a:t>
            </a:r>
            <a:r>
              <a:rPr lang="ko-KR" altLang="en-US" sz="1400" dirty="0">
                <a:latin typeface="+mn-ea"/>
              </a:rPr>
              <a:t>학습이지만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해당 학습은 많은 양의 불량 데이터를 필요로 함</a:t>
            </a:r>
            <a:endParaRPr lang="en-US" altLang="ko-KR" sz="1400" dirty="0">
              <a:latin typeface="+mn-ea"/>
            </a:endParaRPr>
          </a:p>
          <a:p>
            <a:pPr marL="180000" indent="-18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그러나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실제로 제조 현장에서 불량 데이터를 수집하는 것에는 많은 어려움이 있음</a:t>
            </a:r>
            <a:endParaRPr lang="en-US" altLang="ko-KR" sz="1400" dirty="0">
              <a:latin typeface="+mn-ea"/>
            </a:endParaRPr>
          </a:p>
          <a:p>
            <a:pPr marL="180000" indent="-18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때문에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생성형 모델로 많은 불량 데이터를 생성하거나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기존에 주어진 데이터들을 활용하는 방법들을 많이 사용하고 있음</a:t>
            </a:r>
            <a:endParaRPr lang="en-US" altLang="ko-KR" sz="1400" dirty="0">
              <a:latin typeface="+mn-ea"/>
            </a:endParaRPr>
          </a:p>
          <a:p>
            <a:pPr marL="180000" indent="-18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따라서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정상 데이터만을 학습할 수 있는 </a:t>
            </a:r>
            <a:r>
              <a:rPr lang="en-US" altLang="ko-KR" sz="1400" dirty="0">
                <a:latin typeface="+mn-ea"/>
              </a:rPr>
              <a:t>Auto-Encoder </a:t>
            </a:r>
            <a:r>
              <a:rPr lang="ko-KR" altLang="en-US" sz="1400" dirty="0">
                <a:latin typeface="+mn-ea"/>
              </a:rPr>
              <a:t>모델을 만들고자 함</a:t>
            </a:r>
            <a:endParaRPr lang="en-US" altLang="ko-KR" sz="1400" dirty="0">
              <a:latin typeface="+mn-ea"/>
            </a:endParaRPr>
          </a:p>
          <a:p>
            <a:pPr marL="180000" indent="-18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이 과정에서</a:t>
            </a:r>
            <a:r>
              <a:rPr lang="en-US" altLang="ko-KR" sz="1400" dirty="0">
                <a:latin typeface="+mn-ea"/>
              </a:rPr>
              <a:t>, PCB</a:t>
            </a:r>
            <a:r>
              <a:rPr lang="ko-KR" altLang="en-US" sz="1400" dirty="0">
                <a:latin typeface="+mn-ea"/>
              </a:rPr>
              <a:t> 검사의 경우 확대가 필요한 정밀 검사가 필요한 경우가 많으므로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고화질의 이미지를 획득할 수 있는 데이터 수집이 필요하며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이를 위해 라인 스캔 카메라를 활용하고자 함</a:t>
            </a:r>
            <a:endParaRPr lang="en-US" altLang="ko-KR" sz="1400" dirty="0"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2F89DD-9778-E15A-69A0-D8C762718C4A}"/>
              </a:ext>
            </a:extLst>
          </p:cNvPr>
          <p:cNvSpPr txBox="1"/>
          <p:nvPr/>
        </p:nvSpPr>
        <p:spPr>
          <a:xfrm>
            <a:off x="10134769" y="7077075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E2886697-6AD6-4FDA-9E51-14A767932366}" type="slidenum">
              <a:rPr lang="ko-KR" altLang="en-US" sz="1200" smtClean="0"/>
              <a:t>9</a:t>
            </a:fld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14412492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48E678091357F24E8F48B77CA27B8190" ma:contentTypeVersion="13" ma:contentTypeDescription="새 문서를 만듭니다." ma:contentTypeScope="" ma:versionID="8f56fd7f689ce8c4e9cc7557b2243415">
  <xsd:schema xmlns:xsd="http://www.w3.org/2001/XMLSchema" xmlns:xs="http://www.w3.org/2001/XMLSchema" xmlns:p="http://schemas.microsoft.com/office/2006/metadata/properties" xmlns:ns2="df922d41-91bf-45f8-8b2c-e1591bc010d5" xmlns:ns3="ad4f9fb4-0e06-43e2-8892-d19b32436ccd" targetNamespace="http://schemas.microsoft.com/office/2006/metadata/properties" ma:root="true" ma:fieldsID="8e09176fa42ed14ec2a885492b4aa618" ns2:_="" ns3:_="">
    <xsd:import namespace="df922d41-91bf-45f8-8b2c-e1591bc010d5"/>
    <xsd:import namespace="ad4f9fb4-0e06-43e2-8892-d19b32436cc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LengthInSecond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f922d41-91bf-45f8-8b2c-e1591bc010d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7" nillable="true" ma:displayName="Length (seconds)" ma:internalName="MediaLengthInSeconds" ma:readOnly="true">
      <xsd:simpleType>
        <xsd:restriction base="dms:Unknown"/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d4f9fb4-0e06-43e2-8892-d19b32436ccd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공유 대상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세부 정보 공유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E265FB1-6595-466A-9A0F-D3A2C10053A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F7F1398-980A-4A53-9022-8C90FB6A33AD}">
  <ds:schemaRefs>
    <ds:schemaRef ds:uri="http://purl.org/dc/elements/1.1/"/>
    <ds:schemaRef ds:uri="df922d41-91bf-45f8-8b2c-e1591bc010d5"/>
    <ds:schemaRef ds:uri="http://schemas.microsoft.com/office/2006/documentManagement/types"/>
    <ds:schemaRef ds:uri="http://schemas.openxmlformats.org/package/2006/metadata/core-properties"/>
    <ds:schemaRef ds:uri="ad4f9fb4-0e06-43e2-8892-d19b32436ccd"/>
    <ds:schemaRef ds:uri="http://www.w3.org/XML/1998/namespace"/>
    <ds:schemaRef ds:uri="http://purl.org/dc/terms/"/>
    <ds:schemaRef ds:uri="http://purl.org/dc/dcmitype/"/>
    <ds:schemaRef ds:uri="http://schemas.microsoft.com/office/infopath/2007/PartnerControls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5D231E1B-5A7F-4612-ACBB-3B64E708B48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f922d41-91bf-45f8-8b2c-e1591bc010d5"/>
    <ds:schemaRef ds:uri="ad4f9fb4-0e06-43e2-8892-d19b32436cc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5064</TotalTime>
  <Words>2431</Words>
  <Application>Microsoft Office PowerPoint</Application>
  <PresentationFormat>사용자 지정</PresentationFormat>
  <Paragraphs>333</Paragraphs>
  <Slides>26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1" baseType="lpstr">
      <vt:lpstr>NanumSquareNeo</vt:lpstr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김현용</dc:creator>
  <cp:lastModifiedBy>고서하</cp:lastModifiedBy>
  <cp:revision>264</cp:revision>
  <cp:lastPrinted>2024-05-22T02:14:19Z</cp:lastPrinted>
  <dcterms:created xsi:type="dcterms:W3CDTF">2021-11-09T05:01:52Z</dcterms:created>
  <dcterms:modified xsi:type="dcterms:W3CDTF">2024-09-28T15:11:55Z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0x01010048E678091357F24E8F48B77CA27B8190</vt:lpwstr>
  </property>
</Properties>
</file>